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7"/>
  </p:notesMasterIdLst>
  <p:sldIdLst>
    <p:sldId id="425" r:id="rId2"/>
    <p:sldId id="363" r:id="rId3"/>
    <p:sldId id="384" r:id="rId4"/>
    <p:sldId id="334" r:id="rId5"/>
    <p:sldId id="335" r:id="rId6"/>
    <p:sldId id="401" r:id="rId7"/>
    <p:sldId id="372" r:id="rId8"/>
    <p:sldId id="317" r:id="rId9"/>
    <p:sldId id="339" r:id="rId10"/>
    <p:sldId id="373" r:id="rId11"/>
    <p:sldId id="3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00" r:id="rId21"/>
    <p:sldId id="301" r:id="rId22"/>
    <p:sldId id="302" r:id="rId23"/>
    <p:sldId id="399" r:id="rId24"/>
    <p:sldId id="303" r:id="rId25"/>
    <p:sldId id="304" r:id="rId26"/>
    <p:sldId id="388" r:id="rId27"/>
    <p:sldId id="305" r:id="rId28"/>
    <p:sldId id="306" r:id="rId29"/>
    <p:sldId id="392" r:id="rId30"/>
    <p:sldId id="307" r:id="rId31"/>
    <p:sldId id="308" r:id="rId32"/>
    <p:sldId id="309" r:id="rId33"/>
    <p:sldId id="310" r:id="rId34"/>
    <p:sldId id="311" r:id="rId35"/>
    <p:sldId id="393" r:id="rId36"/>
    <p:sldId id="312" r:id="rId37"/>
    <p:sldId id="284" r:id="rId38"/>
    <p:sldId id="285" r:id="rId39"/>
    <p:sldId id="286" r:id="rId40"/>
    <p:sldId id="287" r:id="rId41"/>
    <p:sldId id="288" r:id="rId42"/>
    <p:sldId id="289" r:id="rId43"/>
    <p:sldId id="402" r:id="rId44"/>
    <p:sldId id="385" r:id="rId45"/>
    <p:sldId id="386" r:id="rId46"/>
    <p:sldId id="413" r:id="rId47"/>
    <p:sldId id="415" r:id="rId48"/>
    <p:sldId id="420" r:id="rId49"/>
    <p:sldId id="427" r:id="rId50"/>
    <p:sldId id="382" r:id="rId51"/>
    <p:sldId id="414" r:id="rId52"/>
    <p:sldId id="396" r:id="rId53"/>
    <p:sldId id="417" r:id="rId54"/>
    <p:sldId id="418" r:id="rId55"/>
    <p:sldId id="419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00000"/>
    <a:srgbClr val="FB89AC"/>
    <a:srgbClr val="B1D3BF"/>
    <a:srgbClr val="01E136"/>
    <a:srgbClr val="552579"/>
    <a:srgbClr val="007000"/>
    <a:srgbClr val="00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0853C-02EC-48F4-B490-EEAEB029E5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7943-D01E-49E3-96D5-BFE23EB56A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7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7943-D01E-49E3-96D5-BFE23EB56A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5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7943-D01E-49E3-96D5-BFE23EB56A9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7943-D01E-49E3-96D5-BFE23EB56A9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4E1ED8D-50B2-45DA-AE30-C9661734C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280D-65A7-4EA8-B0D2-2EC26228C5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2847C-80D7-42D3-9058-9C250873B9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149F785-3D8E-45FD-B0E3-C5749B0F6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1C8E6-92AC-423A-94FF-C2304943A2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C1F0E-F4ED-43DE-B2EB-7DF86AB13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973D727-548A-4C4F-B9C1-6BCAFC6BA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0FA15-EDF1-4EBF-8B07-91B007C08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E97F-99D4-4E04-887F-94BA0AFEA7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8A0D-99B9-438F-A073-2C9295E9A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7A40F-7A59-48D7-A350-3471C3505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98F016-5F4F-4A59-8CEC-1438FBD4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0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ru.wikipedia.org/wiki/16_%D1%84%D0%B5%D0%B2%D1%80%D0%B0%D0%BB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92.jpe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5;&#1085;&#1072;\Desktop\&#1082;&#1086;&#1085;&#1082;&#1091;&#1088;&#1089;&#1099;\&#1086;%20&#1076;&#1077;&#1090;&#1089;&#1090;&#1074;&#1077;\&#1076;&#1077;&#1090;&#1080;%20&#1074;&#1086;&#1081;&#1085;&#1099;\&#1052;&#1086;&#1103;%20&#1056;&#1086;&#1089;&#1089;&#1080;&#1103;.mp3" TargetMode="External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268760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</a:rPr>
              <a:t>ДЕТИ ВОЙНЫ</a:t>
            </a:r>
            <a:endParaRPr lang="ru-RU" sz="4800" b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4942619" cy="3688430"/>
          </a:xfrm>
          <a:prstGeom prst="flowChartAlternateProcess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813" y="1412875"/>
            <a:ext cx="619283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</a:rPr>
              <a:t>Вспомним всех поименно,</a:t>
            </a:r>
          </a:p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</a:rPr>
              <a:t>Сердцем вспомним своим.</a:t>
            </a:r>
          </a:p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</a:rPr>
              <a:t>Это нужно не </a:t>
            </a:r>
            <a:r>
              <a:rPr lang="ru-RU" sz="4000" b="1" i="1" dirty="0" smtClean="0">
                <a:solidFill>
                  <a:srgbClr val="FF0000"/>
                </a:solidFill>
              </a:rPr>
              <a:t>мёртвым</a:t>
            </a:r>
            <a:r>
              <a:rPr lang="ru-RU" sz="4000" b="1" i="1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</a:rPr>
              <a:t>Это надо живым!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548680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pic>
        <p:nvPicPr>
          <p:cNvPr id="22532" name="Рисунок 3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4508500"/>
            <a:ext cx="6553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827088" y="1125538"/>
            <a:ext cx="221456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Аксён</a:t>
            </a:r>
            <a:r>
              <a:rPr lang="ru-RU" b="1" dirty="0">
                <a:solidFill>
                  <a:srgbClr val="FF0000"/>
                </a:solidFill>
              </a:rPr>
              <a:t> Тимонин</a:t>
            </a:r>
          </a:p>
          <a:p>
            <a:r>
              <a:rPr lang="ru-RU" b="1" dirty="0">
                <a:solidFill>
                  <a:srgbClr val="FF0000"/>
                </a:solidFill>
              </a:rPr>
              <a:t>Алёша Кузнецов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Альберт </a:t>
            </a:r>
            <a:r>
              <a:rPr lang="ru-RU" b="1" dirty="0" err="1">
                <a:solidFill>
                  <a:srgbClr val="FF0000"/>
                </a:solidFill>
              </a:rPr>
              <a:t>Купша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Аркадий </a:t>
            </a:r>
            <a:r>
              <a:rPr lang="ru-RU" b="1" dirty="0" err="1">
                <a:solidFill>
                  <a:srgbClr val="FF0000"/>
                </a:solidFill>
              </a:rPr>
              <a:t>Каманин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Валерий Волков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Валя Зенкина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Валя Котик 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Ваня Андрианов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Ваня Васильченко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Ваня </a:t>
            </a:r>
            <a:r>
              <a:rPr lang="ru-RU" b="1" dirty="0" err="1">
                <a:solidFill>
                  <a:srgbClr val="FF0000"/>
                </a:solidFill>
              </a:rPr>
              <a:t>Гриценко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Вася </a:t>
            </a:r>
            <a:r>
              <a:rPr lang="ru-RU" b="1" dirty="0" err="1">
                <a:solidFill>
                  <a:srgbClr val="FF0000"/>
                </a:solidFill>
              </a:rPr>
              <a:t>Коробко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Вася </a:t>
            </a:r>
            <a:r>
              <a:rPr lang="ru-RU" b="1" dirty="0" err="1">
                <a:solidFill>
                  <a:srgbClr val="FF0000"/>
                </a:solidFill>
              </a:rPr>
              <a:t>Шишковский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Витя Коваленко </a:t>
            </a:r>
          </a:p>
          <a:p>
            <a:r>
              <a:rPr lang="ru-RU" b="1" dirty="0">
                <a:solidFill>
                  <a:srgbClr val="FF0000"/>
                </a:solidFill>
              </a:rPr>
              <a:t>Витя Коробков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Витя Хоменко</a:t>
            </a:r>
          </a:p>
          <a:p>
            <a:r>
              <a:rPr lang="ru-RU" b="1" dirty="0">
                <a:solidFill>
                  <a:srgbClr val="FF0000"/>
                </a:solidFill>
              </a:rPr>
              <a:t>Витя </a:t>
            </a:r>
            <a:r>
              <a:rPr lang="ru-RU" b="1" dirty="0" err="1">
                <a:solidFill>
                  <a:srgbClr val="FF0000"/>
                </a:solidFill>
              </a:rPr>
              <a:t>Черевичкин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Володя Дубинин 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Володя Казначеев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Володя </a:t>
            </a:r>
            <a:r>
              <a:rPr lang="ru-RU" b="1" dirty="0" err="1">
                <a:solidFill>
                  <a:srgbClr val="FF0000"/>
                </a:solidFill>
              </a:rPr>
              <a:t>Колядов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348038" y="1125538"/>
            <a:ext cx="237648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Володя </a:t>
            </a:r>
            <a:r>
              <a:rPr lang="ru-RU" b="1" dirty="0" err="1">
                <a:solidFill>
                  <a:srgbClr val="FF0000"/>
                </a:solidFill>
              </a:rPr>
              <a:t>Саморуха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Володя </a:t>
            </a:r>
            <a:r>
              <a:rPr lang="ru-RU" b="1" dirty="0" err="1">
                <a:solidFill>
                  <a:srgbClr val="FF0000"/>
                </a:solidFill>
              </a:rPr>
              <a:t>Щербацевич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Галя Комлева </a:t>
            </a:r>
          </a:p>
          <a:p>
            <a:r>
              <a:rPr lang="ru-RU" b="1" dirty="0">
                <a:solidFill>
                  <a:srgbClr val="FF0000"/>
                </a:solidFill>
              </a:rPr>
              <a:t>Гриша Акопян </a:t>
            </a:r>
          </a:p>
          <a:p>
            <a:r>
              <a:rPr lang="ru-RU" b="1" dirty="0">
                <a:solidFill>
                  <a:srgbClr val="FF0000"/>
                </a:solidFill>
              </a:rPr>
              <a:t>Дима </a:t>
            </a:r>
            <a:r>
              <a:rPr lang="ru-RU" b="1" dirty="0" err="1">
                <a:solidFill>
                  <a:srgbClr val="FF0000"/>
                </a:solidFill>
              </a:rPr>
              <a:t>Потапенко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Женя Попов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Зина Портнова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Камилия</a:t>
            </a:r>
            <a:r>
              <a:rPr lang="ru-RU" b="1" dirty="0">
                <a:solidFill>
                  <a:srgbClr val="FF0000"/>
                </a:solidFill>
              </a:rPr>
              <a:t> Шага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Киря</a:t>
            </a:r>
            <a:r>
              <a:rPr lang="ru-RU" b="1" dirty="0">
                <a:solidFill>
                  <a:srgbClr val="FF0000"/>
                </a:solidFill>
              </a:rPr>
              <a:t> Баев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Коля </a:t>
            </a:r>
            <a:r>
              <a:rPr lang="ru-RU" b="1" dirty="0" err="1">
                <a:solidFill>
                  <a:srgbClr val="FF0000"/>
                </a:solidFill>
              </a:rPr>
              <a:t>Мяготин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Коля Рыжов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Костя Кравчук</a:t>
            </a:r>
          </a:p>
          <a:p>
            <a:r>
              <a:rPr lang="ru-RU" b="1" dirty="0">
                <a:solidFill>
                  <a:srgbClr val="FF0000"/>
                </a:solidFill>
              </a:rPr>
              <a:t>Лара </a:t>
            </a:r>
            <a:r>
              <a:rPr lang="ru-RU" b="1" dirty="0" err="1">
                <a:solidFill>
                  <a:srgbClr val="FF0000"/>
                </a:solidFill>
              </a:rPr>
              <a:t>Михеенко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Лёня </a:t>
            </a:r>
            <a:r>
              <a:rPr lang="ru-RU" b="1" dirty="0" err="1">
                <a:solidFill>
                  <a:srgbClr val="FF0000"/>
                </a:solidFill>
              </a:rPr>
              <a:t>Анкинович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Лёня Голиков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Лида </a:t>
            </a:r>
            <a:r>
              <a:rPr lang="ru-RU" b="1" dirty="0" err="1">
                <a:solidFill>
                  <a:srgbClr val="FF0000"/>
                </a:solidFill>
              </a:rPr>
              <a:t>Вашкевич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Лида Матвеева </a:t>
            </a:r>
          </a:p>
          <a:p>
            <a:r>
              <a:rPr lang="ru-RU" b="1" dirty="0">
                <a:solidFill>
                  <a:srgbClr val="FF0000"/>
                </a:solidFill>
              </a:rPr>
              <a:t>Люся Герасименко</a:t>
            </a:r>
          </a:p>
          <a:p>
            <a:r>
              <a:rPr lang="ru-RU" b="1" dirty="0">
                <a:solidFill>
                  <a:srgbClr val="FF0000"/>
                </a:solidFill>
              </a:rPr>
              <a:t>Марат </a:t>
            </a:r>
            <a:r>
              <a:rPr lang="ru-RU" b="1" dirty="0" err="1">
                <a:solidFill>
                  <a:srgbClr val="FF0000"/>
                </a:solidFill>
              </a:rPr>
              <a:t>Казей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5867400" y="1125538"/>
            <a:ext cx="23050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Мария Мухина </a:t>
            </a:r>
          </a:p>
          <a:p>
            <a:r>
              <a:rPr lang="ru-RU" b="1" dirty="0">
                <a:solidFill>
                  <a:srgbClr val="FF0000"/>
                </a:solidFill>
              </a:rPr>
              <a:t>Маркс Кротов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Миша Гаврилов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Надя Богданова</a:t>
            </a:r>
          </a:p>
          <a:p>
            <a:r>
              <a:rPr lang="ru-RU" b="1" dirty="0">
                <a:solidFill>
                  <a:srgbClr val="FF0000"/>
                </a:solidFill>
              </a:rPr>
              <a:t>Нина </a:t>
            </a:r>
            <a:r>
              <a:rPr lang="ru-RU" b="1" dirty="0" err="1">
                <a:solidFill>
                  <a:srgbClr val="FF0000"/>
                </a:solidFill>
              </a:rPr>
              <a:t>Куковерова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Нина Сагайдак </a:t>
            </a:r>
          </a:p>
          <a:p>
            <a:r>
              <a:rPr lang="ru-RU" b="1" dirty="0">
                <a:solidFill>
                  <a:srgbClr val="FF0000"/>
                </a:solidFill>
              </a:rPr>
              <a:t>Павлик Морозов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Павлуша Андреев</a:t>
            </a:r>
          </a:p>
          <a:p>
            <a:r>
              <a:rPr lang="ru-RU" b="1" dirty="0">
                <a:solidFill>
                  <a:srgbClr val="FF0000"/>
                </a:solidFill>
              </a:rPr>
              <a:t>Пётр </a:t>
            </a:r>
            <a:r>
              <a:rPr lang="ru-RU" b="1" dirty="0" err="1">
                <a:solidFill>
                  <a:srgbClr val="FF0000"/>
                </a:solidFill>
              </a:rPr>
              <a:t>Зайченко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Муся </a:t>
            </a:r>
            <a:r>
              <a:rPr lang="ru-RU" b="1" dirty="0" err="1">
                <a:solidFill>
                  <a:srgbClr val="FF0000"/>
                </a:solidFill>
              </a:rPr>
              <a:t>Пинкензон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Саша Бородулин</a:t>
            </a:r>
          </a:p>
          <a:p>
            <a:r>
              <a:rPr lang="ru-RU" b="1" dirty="0">
                <a:solidFill>
                  <a:srgbClr val="FF0000"/>
                </a:solidFill>
              </a:rPr>
              <a:t>Саша Ковалёв </a:t>
            </a:r>
          </a:p>
          <a:p>
            <a:r>
              <a:rPr lang="ru-RU" b="1" dirty="0">
                <a:solidFill>
                  <a:srgbClr val="FF0000"/>
                </a:solidFill>
              </a:rPr>
              <a:t>Саша Колесников</a:t>
            </a:r>
          </a:p>
          <a:p>
            <a:r>
              <a:rPr lang="ru-RU" b="1" dirty="0">
                <a:solidFill>
                  <a:srgbClr val="FF0000"/>
                </a:solidFill>
              </a:rPr>
              <a:t>Тихон Баран </a:t>
            </a:r>
          </a:p>
          <a:p>
            <a:r>
              <a:rPr lang="ru-RU" b="1" dirty="0">
                <a:solidFill>
                  <a:srgbClr val="FF0000"/>
                </a:solidFill>
              </a:rPr>
              <a:t>Толя Шумов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Шура </a:t>
            </a:r>
            <a:r>
              <a:rPr lang="ru-RU" b="1" dirty="0" err="1">
                <a:solidFill>
                  <a:srgbClr val="FF0000"/>
                </a:solidFill>
              </a:rPr>
              <a:t>Кобер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Шура Ефремов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Юта </a:t>
            </a:r>
            <a:r>
              <a:rPr lang="ru-RU" b="1" dirty="0" err="1">
                <a:solidFill>
                  <a:srgbClr val="FF0000"/>
                </a:solidFill>
              </a:rPr>
              <a:t>Бондаровская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Янин Костя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04664"/>
            <a:ext cx="71287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Земли Российской преданные дети, </a:t>
            </a:r>
          </a:p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Бессмертными вы стали на планете…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851683" y="260350"/>
            <a:ext cx="3546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Лёня </a:t>
            </a:r>
            <a:r>
              <a:rPr lang="ru-RU" sz="4000" b="1" dirty="0" smtClean="0">
                <a:solidFill>
                  <a:srgbClr val="FF0000"/>
                </a:solidFill>
              </a:rPr>
              <a:t>Голиков.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4579" name="Объект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908050"/>
            <a:ext cx="3149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251520" y="1576536"/>
            <a:ext cx="424929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400" dirty="0" smtClean="0"/>
              <a:t>          Участвовал </a:t>
            </a:r>
            <a:r>
              <a:rPr lang="ru-RU" sz="2400" dirty="0"/>
              <a:t>в 27 боевых операциях. </a:t>
            </a:r>
          </a:p>
          <a:p>
            <a:pPr algn="just" eaLnBrk="0" hangingPunct="0">
              <a:defRPr/>
            </a:pPr>
            <a:r>
              <a:rPr lang="ru-RU" sz="2400" dirty="0" smtClean="0"/>
              <a:t>          Всего </a:t>
            </a:r>
            <a:r>
              <a:rPr lang="ru-RU" sz="2400" dirty="0"/>
              <a:t>им уничтожено: 78 немцев, два железнодорожных и 12 шоссейных мостов, два фуражных склада и 10 автомашин с боеприпасами. </a:t>
            </a:r>
          </a:p>
          <a:p>
            <a:pPr algn="just" eaLnBrk="0" hangingPunct="0">
              <a:defRPr/>
            </a:pPr>
            <a:r>
              <a:rPr lang="ru-RU" sz="2400" dirty="0"/>
              <a:t>          Сопровождал обоз с продовольствием (250 подвод) в блокадный Ленинград. </a:t>
            </a:r>
            <a:endParaRPr lang="ru-RU" sz="2400" dirty="0" smtClean="0"/>
          </a:p>
          <a:p>
            <a:pPr algn="just" eaLnBrk="0" hangingPunct="0">
              <a:defRPr/>
            </a:pPr>
            <a:endParaRPr lang="ru-RU" sz="2000" dirty="0" smtClean="0"/>
          </a:p>
          <a:p>
            <a:pPr algn="just" eaLnBrk="0" hangingPunct="0">
              <a:defRPr/>
            </a:pPr>
            <a:endParaRPr lang="ru-RU" sz="2000" dirty="0"/>
          </a:p>
        </p:txBody>
      </p:sp>
      <p:pic>
        <p:nvPicPr>
          <p:cNvPr id="24582" name="Рисунок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981075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708275"/>
            <a:ext cx="11493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4365625"/>
            <a:ext cx="808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508500"/>
            <a:ext cx="14398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2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292600"/>
            <a:ext cx="935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63688" y="566124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348038" y="333375"/>
            <a:ext cx="3047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Валя </a:t>
            </a:r>
            <a:r>
              <a:rPr lang="ru-RU" sz="4000" b="1" dirty="0" smtClean="0">
                <a:solidFill>
                  <a:srgbClr val="FF0000"/>
                </a:solidFill>
              </a:rPr>
              <a:t>Котик.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6627" name="Объект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125538"/>
            <a:ext cx="33718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052736"/>
            <a:ext cx="4752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/>
              <a:t>          </a:t>
            </a:r>
            <a:r>
              <a:rPr lang="ru-RU" sz="2400" dirty="0" smtClean="0"/>
              <a:t>    </a:t>
            </a:r>
            <a:r>
              <a:rPr lang="ru-RU" sz="2400" dirty="0"/>
              <a:t>С 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sz="2400" dirty="0"/>
              <a:t>         </a:t>
            </a:r>
            <a:r>
              <a:rPr lang="ru-RU" sz="2400" dirty="0" smtClean="0"/>
              <a:t>  29 </a:t>
            </a:r>
            <a:r>
              <a:rPr lang="ru-RU" sz="2400" dirty="0"/>
              <a:t>октября 1943 года, будучи в дозоре, заметил карателей, собиравшихся устроить облаву на отряд. Убив офицера, он поднял тревогу, а партизаны успели дать отпор врагу.</a:t>
            </a:r>
          </a:p>
          <a:p>
            <a:pPr algn="just">
              <a:defRPr/>
            </a:pPr>
            <a:r>
              <a:rPr lang="ru-RU" sz="2400" dirty="0"/>
              <a:t>          Участвовал в подрыве 6 железнодорожных эшелонов и склада</a:t>
            </a:r>
            <a:r>
              <a:rPr lang="ru-RU" sz="2400" dirty="0" smtClean="0"/>
              <a:t>.</a:t>
            </a:r>
          </a:p>
        </p:txBody>
      </p:sp>
      <p:pic>
        <p:nvPicPr>
          <p:cNvPr id="26629" name="Рисунок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581525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4652963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508500"/>
            <a:ext cx="10080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39752" y="5733256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636122" y="260350"/>
            <a:ext cx="3312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Марат </a:t>
            </a:r>
            <a:r>
              <a:rPr lang="ru-RU" sz="4000" b="1" dirty="0" err="1" smtClean="0">
                <a:solidFill>
                  <a:srgbClr val="FF0000"/>
                </a:solidFill>
              </a:rPr>
              <a:t>Казей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675" name="Picture 7" descr="k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549275"/>
            <a:ext cx="26638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556792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+mn-lt"/>
              </a:rPr>
              <a:t>          </a:t>
            </a:r>
            <a:r>
              <a:rPr lang="ru-RU" sz="2400" dirty="0" smtClean="0"/>
              <a:t>Разведчик в штабе партизанской бригады. Проникал во вражеские гарнизоны и доставлял командованию ценные сведения. </a:t>
            </a:r>
          </a:p>
          <a:p>
            <a:pPr algn="just">
              <a:defRPr/>
            </a:pPr>
            <a:r>
              <a:rPr lang="ru-RU" sz="2400" dirty="0" smtClean="0"/>
              <a:t>          Возвращаясь </a:t>
            </a:r>
            <a:r>
              <a:rPr lang="ru-RU" sz="2400" dirty="0"/>
              <a:t>из разведки и окружённый немцами, он сражался до последнего патрона, а когда осталась лишь одна граната, подпустил врагов поближе и взорвал их… и себя.</a:t>
            </a:r>
          </a:p>
        </p:txBody>
      </p:sp>
      <p:pic>
        <p:nvPicPr>
          <p:cNvPr id="28677" name="Рисунок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221163"/>
            <a:ext cx="12239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292600"/>
            <a:ext cx="9921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2349500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292600"/>
            <a:ext cx="12271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39752" y="5877272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39552" y="1268760"/>
            <a:ext cx="489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 smtClean="0"/>
              <a:t>                </a:t>
            </a:r>
            <a:r>
              <a:rPr lang="ru-RU" sz="2400" dirty="0" smtClean="0"/>
              <a:t>Нёс службу на корабле. </a:t>
            </a:r>
            <a:endParaRPr lang="ru-RU" sz="2400" dirty="0"/>
          </a:p>
          <a:p>
            <a:pPr algn="just" eaLnBrk="0" hangingPunct="0"/>
            <a:r>
              <a:rPr lang="ru-RU" sz="2400" dirty="0" smtClean="0"/>
              <a:t>          На </a:t>
            </a:r>
            <a:r>
              <a:rPr lang="ru-RU" sz="2400" dirty="0"/>
              <a:t>борту корабля Боря подает зенитчикам тяжелые обоймы со снарядами - одну за другой, не зная усталости, не ведая страха, а в промежутках между сражениями помогает раненым, ухаживает за ними. </a:t>
            </a:r>
          </a:p>
          <a:p>
            <a:pPr algn="just" eaLnBrk="0" hangingPunct="0"/>
            <a:r>
              <a:rPr lang="ru-RU" sz="2400" dirty="0"/>
              <a:t>          Более 2-х героических лет провел Боря на море, на военном корабле, сражаясь с фашистами за свободу нашей Родины. </a:t>
            </a:r>
            <a:endParaRPr lang="ru-RU" sz="2400" dirty="0" smtClean="0"/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1907704" y="332656"/>
            <a:ext cx="3798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Боря </a:t>
            </a:r>
            <a:r>
              <a:rPr lang="ru-RU" sz="4000" b="1" dirty="0" err="1">
                <a:solidFill>
                  <a:srgbClr val="FF0000"/>
                </a:solidFill>
              </a:rPr>
              <a:t>Кулешин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  <a:r>
              <a:rPr lang="ru-RU" dirty="0"/>
              <a:t>.</a:t>
            </a:r>
          </a:p>
        </p:txBody>
      </p:sp>
      <p:pic>
        <p:nvPicPr>
          <p:cNvPr id="30725" name="Picture 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941168"/>
            <a:ext cx="1495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Users\общий\Documents\ПИОНЕРЫ ГЕРОИ\young_cruisers_redcaucasus_sevastopol_1944_1.7zuzbp0a0gcosko0k0400gwk4.ejcuplo1l0oo0sk8c40s8osc4.th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548680"/>
            <a:ext cx="2952328" cy="439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6021288"/>
            <a:ext cx="24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Остался жив!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1547813" y="333375"/>
            <a:ext cx="4598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Аркадий </a:t>
            </a:r>
            <a:r>
              <a:rPr lang="ru-RU" sz="4000" b="1" dirty="0" err="1">
                <a:solidFill>
                  <a:srgbClr val="FF0000"/>
                </a:solidFill>
              </a:rPr>
              <a:t>Каманин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549275"/>
            <a:ext cx="25288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467544" y="980728"/>
            <a:ext cx="53276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dirty="0"/>
              <a:t>          Самый молодой лётчик Второй мировой войны. </a:t>
            </a:r>
          </a:p>
          <a:p>
            <a:pPr algn="just" eaLnBrk="0" hangingPunct="0"/>
            <a:r>
              <a:rPr lang="ru-RU" sz="2400" dirty="0" smtClean="0"/>
              <a:t>          Однажды </a:t>
            </a:r>
            <a:r>
              <a:rPr lang="ru-RU" sz="2400" dirty="0"/>
              <a:t>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</a:t>
            </a:r>
          </a:p>
          <a:p>
            <a:pPr algn="just" eaLnBrk="0" hangingPunct="0"/>
            <a:r>
              <a:rPr lang="ru-RU" sz="2400" dirty="0"/>
              <a:t>          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</a:t>
            </a:r>
          </a:p>
        </p:txBody>
      </p:sp>
      <p:pic>
        <p:nvPicPr>
          <p:cNvPr id="32773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636838"/>
            <a:ext cx="15128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636838"/>
            <a:ext cx="1495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4149725"/>
            <a:ext cx="1079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203848" y="0"/>
            <a:ext cx="3544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Валя </a:t>
            </a:r>
            <a:r>
              <a:rPr lang="ru-RU" sz="4000" b="1" dirty="0" smtClean="0">
                <a:solidFill>
                  <a:srgbClr val="FF0000"/>
                </a:solidFill>
              </a:rPr>
              <a:t>Зенкина.</a:t>
            </a:r>
            <a:endParaRPr lang="ru-RU" sz="1200" dirty="0"/>
          </a:p>
        </p:txBody>
      </p:sp>
      <p:pic>
        <p:nvPicPr>
          <p:cNvPr id="4" name="Содержимое 7" descr="Валя Зенки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0152" y="1124744"/>
            <a:ext cx="2880320" cy="3043357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512" y="919232"/>
            <a:ext cx="55446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</a:rPr>
              <a:t>          Фашисты заставили Валю пробраться </a:t>
            </a:r>
            <a:r>
              <a:rPr lang="ru-RU" sz="2400" dirty="0">
                <a:solidFill>
                  <a:srgbClr val="000000"/>
                </a:solidFill>
              </a:rPr>
              <a:t>в </a:t>
            </a:r>
            <a:r>
              <a:rPr lang="ru-RU" sz="2400" dirty="0" smtClean="0">
                <a:solidFill>
                  <a:srgbClr val="000000"/>
                </a:solidFill>
              </a:rPr>
              <a:t>Брестскую крепость</a:t>
            </a:r>
            <a:r>
              <a:rPr lang="ru-RU" sz="2400" dirty="0">
                <a:solidFill>
                  <a:srgbClr val="000000"/>
                </a:solidFill>
              </a:rPr>
              <a:t>, чтобы передать её защитникам требование сдаться в плен. Валя в крепость пробралась, рассказала о зверствах фашистов, объяснила, какие у них </a:t>
            </a:r>
            <a:r>
              <a:rPr lang="ru-RU" sz="2400" dirty="0" smtClean="0">
                <a:solidFill>
                  <a:srgbClr val="000000"/>
                </a:solidFill>
              </a:rPr>
              <a:t>орудия и места </a:t>
            </a:r>
            <a:r>
              <a:rPr lang="ru-RU" sz="2400" dirty="0">
                <a:solidFill>
                  <a:srgbClr val="000000"/>
                </a:solidFill>
              </a:rPr>
              <a:t>их расположения и осталась помогать нашим бойцам. </a:t>
            </a:r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Днем она перевязывала раненых, а ночью собирала на поле недавнего боя оружие и перетаскивала в крепость.</a:t>
            </a:r>
            <a:endParaRPr lang="ru-RU" sz="2400" dirty="0"/>
          </a:p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</a:rPr>
              <a:t>          После </a:t>
            </a:r>
            <a:r>
              <a:rPr lang="ru-RU" sz="2400" dirty="0">
                <a:solidFill>
                  <a:srgbClr val="000000"/>
                </a:solidFill>
              </a:rPr>
              <a:t>эвакуации женщин и детей из осажденной крепости продолжила борьбу в партизанском отряде. Воевала смело, наравне со взрослыми. </a:t>
            </a:r>
            <a:r>
              <a:rPr lang="ru-RU" sz="2400" dirty="0" smtClean="0">
                <a:solidFill>
                  <a:srgbClr val="000000"/>
                </a:solidFill>
              </a:rPr>
              <a:t>       </a:t>
            </a:r>
            <a:r>
              <a:rPr lang="ru-RU" sz="1600" dirty="0" smtClean="0">
                <a:solidFill>
                  <a:srgbClr val="000000"/>
                </a:solidFill>
              </a:rPr>
              <a:t>   </a:t>
            </a:r>
            <a:endParaRPr lang="ru-RU" sz="1600" dirty="0"/>
          </a:p>
        </p:txBody>
      </p:sp>
      <p:pic>
        <p:nvPicPr>
          <p:cNvPr id="34821" name="Picture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293096"/>
            <a:ext cx="1495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5877272"/>
            <a:ext cx="2764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Осталась жива!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1763713" y="260350"/>
            <a:ext cx="4138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Володя Дубинин.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332656"/>
            <a:ext cx="2698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9"/>
          <p:cNvSpPr>
            <a:spLocks noChangeArrowheads="1"/>
          </p:cNvSpPr>
          <p:nvPr/>
        </p:nvSpPr>
        <p:spPr bwMode="auto">
          <a:xfrm>
            <a:off x="323528" y="980728"/>
            <a:ext cx="53285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13-летний </a:t>
            </a:r>
            <a:r>
              <a:rPr lang="ru-RU" sz="2400" dirty="0"/>
              <a:t>партизан Дубинин успел стать глазами партизанского отряда. Командир группы юных разведчиков пионер В.  Дубинин ходил на поверхность семь раз. Он выходил из каменоломен и пробирался назад практически на глазах у немецких часовых. </a:t>
            </a:r>
          </a:p>
          <a:p>
            <a:pPr algn="just"/>
            <a:r>
              <a:rPr lang="ru-RU" sz="2400" dirty="0" smtClean="0"/>
              <a:t>          Уже </a:t>
            </a:r>
            <a:r>
              <a:rPr lang="ru-RU" sz="2400" dirty="0"/>
              <a:t>после освобождения Керчи  4 января 1942 г. Володя вызвался помогать сапёрам при разминировании подходов к каменоломням. От взрыва мины погибли сапёр и помогавший ему Володя Дубинин.</a:t>
            </a: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861048"/>
            <a:ext cx="10810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64088" y="580526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2411760" y="188640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Володя </a:t>
            </a:r>
            <a:r>
              <a:rPr lang="ru-RU" sz="4000" b="1" dirty="0" err="1">
                <a:solidFill>
                  <a:srgbClr val="FF0000"/>
                </a:solidFill>
              </a:rPr>
              <a:t>Щербацевич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124744"/>
            <a:ext cx="25209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95536" y="1073735"/>
            <a:ext cx="532859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>
                <a:solidFill>
                  <a:srgbClr val="000000"/>
                </a:solidFill>
              </a:rPr>
              <a:t>          </a:t>
            </a:r>
            <a:r>
              <a:rPr lang="ru-RU" sz="1600" dirty="0" smtClean="0">
                <a:solidFill>
                  <a:srgbClr val="000000"/>
                </a:solidFill>
              </a:rPr>
              <a:t>   </a:t>
            </a:r>
            <a:r>
              <a:rPr lang="ru-RU" sz="2400" dirty="0" smtClean="0">
                <a:solidFill>
                  <a:srgbClr val="000000"/>
                </a:solidFill>
              </a:rPr>
              <a:t>Освобождение </a:t>
            </a:r>
            <a:r>
              <a:rPr lang="ru-RU" sz="2400" dirty="0">
                <a:solidFill>
                  <a:srgbClr val="000000"/>
                </a:solidFill>
              </a:rPr>
              <a:t>военнопленных было для всех главной </a:t>
            </a:r>
            <a:r>
              <a:rPr lang="ru-RU" sz="2400" dirty="0" smtClean="0">
                <a:solidFill>
                  <a:srgbClr val="000000"/>
                </a:solidFill>
              </a:rPr>
              <a:t>задачей для Минского подполья. Несколько раз Володя был ранен. </a:t>
            </a:r>
          </a:p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</a:rPr>
              <a:t>          Однажды</a:t>
            </a:r>
            <a:r>
              <a:rPr lang="ru-RU" sz="2400" dirty="0">
                <a:solidFill>
                  <a:srgbClr val="000000"/>
                </a:solidFill>
              </a:rPr>
              <a:t>, по поддельным документам, они вывезли целый грузовик с военнопленными к партизанам. 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Их выдал свой. Володю арестовали полицаи.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Допросы, пытки. Болит все тело, знобит, нет сил подняться с холодного каменного пола. Но он ничего не рассказал фашистам.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544522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779838" y="476250"/>
            <a:ext cx="163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Эпиграф</a:t>
            </a: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4283968" y="2852936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Нет героев от рожденья</a:t>
            </a:r>
          </a:p>
          <a:p>
            <a:r>
              <a:rPr lang="ru-RU" sz="2400" dirty="0"/>
              <a:t>Они рождаются в боях.</a:t>
            </a:r>
          </a:p>
          <a:p>
            <a:pPr algn="r"/>
            <a:r>
              <a:rPr lang="ru-RU" dirty="0"/>
              <a:t> </a:t>
            </a:r>
            <a:r>
              <a:rPr lang="ru-RU" i="1" dirty="0"/>
              <a:t>А. Твардовский</a:t>
            </a:r>
          </a:p>
        </p:txBody>
      </p:sp>
      <p:pic>
        <p:nvPicPr>
          <p:cNvPr id="6" name="Picture 5" descr="http://ts1.mm.bing.net/th?id=H.4925873121853660&amp;pid=1.7&amp;w=204&amp;h=146&amp;c=7&amp;rs=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765550"/>
            <a:ext cx="43211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112474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…Нам в сорок третьем выдали медали,</a:t>
            </a:r>
          </a:p>
          <a:p>
            <a:r>
              <a:rPr lang="ru-RU" sz="2400" dirty="0" smtClean="0"/>
              <a:t> И только в сорок пятом — паспорта…</a:t>
            </a:r>
          </a:p>
          <a:p>
            <a:pPr algn="r"/>
            <a:r>
              <a:rPr lang="ru-RU" sz="2400" dirty="0" smtClean="0"/>
              <a:t> </a:t>
            </a:r>
            <a:r>
              <a:rPr lang="ru-RU" i="1" dirty="0" smtClean="0"/>
              <a:t>Ю. Воронов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Прямоугольник 9"/>
          <p:cNvSpPr>
            <a:spLocks noChangeArrowheads="1"/>
          </p:cNvSpPr>
          <p:nvPr/>
        </p:nvSpPr>
        <p:spPr bwMode="auto">
          <a:xfrm>
            <a:off x="395536" y="4005064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</a:t>
            </a:r>
            <a:r>
              <a:rPr lang="ru-RU" sz="2400" dirty="0" smtClean="0"/>
              <a:t>Однажды </a:t>
            </a:r>
            <a:r>
              <a:rPr lang="ru-RU" sz="2400" dirty="0"/>
              <a:t>оборвалась связь с Москвой испортился подпольный радио - датчик. Друзей послали до линии фронта с секретными донесениями. Дорога туда – не одна сотня километров. Дошли. Обратно вернулись с радиопередатчиком и радисткой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          Холодной ноябрьской ночью 1942 года Шуру и Витю арестовали.</a:t>
            </a:r>
            <a:endParaRPr lang="ru-RU" sz="2400" dirty="0"/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420888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205038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Прямоугольник 2"/>
          <p:cNvSpPr>
            <a:spLocks noChangeArrowheads="1"/>
          </p:cNvSpPr>
          <p:nvPr/>
        </p:nvSpPr>
        <p:spPr bwMode="auto">
          <a:xfrm>
            <a:off x="1187450" y="333375"/>
            <a:ext cx="3167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Кобер</a:t>
            </a:r>
            <a:r>
              <a:rPr lang="ru-RU" sz="4000" b="1" dirty="0">
                <a:solidFill>
                  <a:srgbClr val="FF0000"/>
                </a:solidFill>
              </a:rPr>
              <a:t> Шура.</a:t>
            </a:r>
          </a:p>
        </p:txBody>
      </p:sp>
      <p:sp>
        <p:nvSpPr>
          <p:cNvPr id="41994" name="Прямоугольник 2"/>
          <p:cNvSpPr>
            <a:spLocks noChangeArrowheads="1"/>
          </p:cNvSpPr>
          <p:nvPr/>
        </p:nvSpPr>
        <p:spPr bwMode="auto">
          <a:xfrm>
            <a:off x="4859338" y="333375"/>
            <a:ext cx="36179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Хоменко Витя.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1052736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1052736"/>
            <a:ext cx="1944216" cy="23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84168" y="3429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350100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Игорь.28CAA13176574FE\Мои документы\Downloads\Portnova_Zin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4208" y="692697"/>
            <a:ext cx="2432496" cy="3671976"/>
          </a:xfrm>
        </p:spPr>
      </p:pic>
      <p:sp>
        <p:nvSpPr>
          <p:cNvPr id="44035" name="Прямоугольник 8"/>
          <p:cNvSpPr>
            <a:spLocks noChangeArrowheads="1"/>
          </p:cNvSpPr>
          <p:nvPr/>
        </p:nvSpPr>
        <p:spPr bwMode="auto">
          <a:xfrm>
            <a:off x="323528" y="908720"/>
            <a:ext cx="59046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Работая </a:t>
            </a:r>
            <a:r>
              <a:rPr lang="ru-RU" sz="2400" dirty="0"/>
              <a:t>в немецкой столовой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pPr algn="just"/>
            <a:r>
              <a:rPr lang="ru-RU" sz="2400" dirty="0"/>
              <a:t>          С августа 1943 года Зина - разведчик партизанского отряда.</a:t>
            </a:r>
          </a:p>
          <a:p>
            <a:pPr algn="just"/>
            <a:r>
              <a:rPr lang="ru-RU" sz="2400" dirty="0"/>
              <a:t>          В декабре 1943 года по доносу предателя была арестована. Во время одного из допросов Зина схватила со стола пистолет и в упор выстрелила в гестаповца. Вбежавший на выстрел офицер был также убит наповал. Зина пыталась бежать, но фашисты настигли ее... </a:t>
            </a:r>
          </a:p>
        </p:txBody>
      </p:sp>
      <p:sp>
        <p:nvSpPr>
          <p:cNvPr id="44036" name="Прямоугольник 2"/>
          <p:cNvSpPr>
            <a:spLocks noChangeArrowheads="1"/>
          </p:cNvSpPr>
          <p:nvPr/>
        </p:nvSpPr>
        <p:spPr bwMode="auto">
          <a:xfrm>
            <a:off x="2123728" y="188640"/>
            <a:ext cx="38179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Зина Портнова.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6165304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365104"/>
            <a:ext cx="936104" cy="192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84168" y="836712"/>
            <a:ext cx="2721545" cy="3254766"/>
          </a:xfrm>
          <a:noFill/>
        </p:spPr>
      </p:pic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323528" y="1196752"/>
            <a:ext cx="540042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      </a:t>
            </a:r>
            <a:r>
              <a:rPr lang="ru-RU" sz="1600" dirty="0" smtClean="0"/>
              <a:t>       </a:t>
            </a:r>
            <a:r>
              <a:rPr lang="ru-RU" sz="2400" dirty="0" smtClean="0"/>
              <a:t>Участник </a:t>
            </a:r>
            <a:r>
              <a:rPr lang="ru-RU" sz="2400" dirty="0"/>
              <a:t>партизанского движения, действующего в Севастополе. </a:t>
            </a:r>
          </a:p>
          <a:p>
            <a:pPr algn="just"/>
            <a:r>
              <a:rPr lang="ru-RU" sz="2400" dirty="0"/>
              <a:t>          Любил стихи и часто читал боевым товарищам Маяковского. Сам сочинял заметки и статьи в рукописную газету-листовку «Окопная правда</a:t>
            </a:r>
            <a:r>
              <a:rPr lang="ru-RU" sz="2400" dirty="0" smtClean="0"/>
              <a:t>». </a:t>
            </a:r>
            <a:endParaRPr lang="ru-RU" sz="2400" dirty="0"/>
          </a:p>
          <a:p>
            <a:pPr algn="just"/>
            <a:r>
              <a:rPr lang="ru-RU" sz="2400" dirty="0"/>
              <a:t>          В июле 1942 года Валерий вместе с горсткой храбрецов-разведчиков морской пехоты, отражая атаку противника и прикрывая отход воинских частей из Севастополя, героически погибает, бросив связку гранат под наступающий танк. </a:t>
            </a:r>
          </a:p>
        </p:txBody>
      </p:sp>
      <p:sp>
        <p:nvSpPr>
          <p:cNvPr id="46084" name="Прямоугольник 2"/>
          <p:cNvSpPr>
            <a:spLocks noChangeArrowheads="1"/>
          </p:cNvSpPr>
          <p:nvPr/>
        </p:nvSpPr>
        <p:spPr bwMode="auto">
          <a:xfrm>
            <a:off x="1692275" y="404813"/>
            <a:ext cx="3789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Валера Волков.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2211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566124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683568" y="0"/>
            <a:ext cx="2609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Маркс Кротов.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419872" y="0"/>
            <a:ext cx="28400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Альберт </a:t>
            </a:r>
            <a:r>
              <a:rPr lang="ru-RU" sz="2800" b="1" dirty="0" err="1" smtClean="0">
                <a:solidFill>
                  <a:srgbClr val="FF0000"/>
                </a:solidFill>
              </a:rPr>
              <a:t>Купша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372200" y="0"/>
            <a:ext cx="2292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Коля Рыжов.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47C46F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2088232" cy="289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DE5D56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548680"/>
            <a:ext cx="2232248" cy="284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16216" y="620688"/>
            <a:ext cx="201622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88224" y="162880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  К сожалению, фото Коли Рыжова в архивах отсутствует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933056"/>
            <a:ext cx="828092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</a:t>
            </a:r>
            <a:r>
              <a:rPr lang="ru-RU" sz="2400" dirty="0" smtClean="0"/>
              <a:t>Друзья активно помогали партизанскому движению в  Ленинградской области. Собирали  продовольствие, оружие  и передавали его партизанам, выводили из окружения бойцов Красной Армии.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По заданию партизанского командира мальчики пробрались к гитлеровскому аэродрому и, подавая световые сигналы, вывели на цель наши бомбардировщики. Самолеты врага были уничтожены. </a:t>
            </a:r>
            <a:r>
              <a:rPr lang="ru-RU" dirty="0" smtClean="0"/>
              <a:t>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8264" y="3429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3429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3429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152" y="548680"/>
            <a:ext cx="2908300" cy="3757613"/>
          </a:xfrm>
          <a:noFill/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1835150" y="333375"/>
            <a:ext cx="348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Коробко</a:t>
            </a:r>
            <a:r>
              <a:rPr lang="ru-RU" sz="4000" b="1" dirty="0">
                <a:solidFill>
                  <a:srgbClr val="FF0000"/>
                </a:solidFill>
              </a:rPr>
              <a:t> Вася.</a:t>
            </a:r>
          </a:p>
        </p:txBody>
      </p:sp>
      <p:sp>
        <p:nvSpPr>
          <p:cNvPr id="48132" name="Прямоугольник 9"/>
          <p:cNvSpPr>
            <a:spLocks noChangeArrowheads="1"/>
          </p:cNvSpPr>
          <p:nvPr/>
        </p:nvSpPr>
        <p:spPr bwMode="auto">
          <a:xfrm>
            <a:off x="395536" y="1124744"/>
            <a:ext cx="53285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Был </a:t>
            </a:r>
            <a:r>
              <a:rPr lang="ru-RU" sz="2400" dirty="0"/>
              <a:t>разведчиком и связным, а впоследствии - подрывником. </a:t>
            </a:r>
          </a:p>
          <a:p>
            <a:pPr algn="just"/>
            <a:r>
              <a:rPr lang="ru-RU" sz="2400" dirty="0"/>
              <a:t>           Партизаны поручили Васе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</a:t>
            </a:r>
          </a:p>
          <a:p>
            <a:pPr algn="just"/>
            <a:r>
              <a:rPr lang="ru-RU" sz="2400" dirty="0" smtClean="0"/>
              <a:t>          Пустил </a:t>
            </a:r>
            <a:r>
              <a:rPr lang="ru-RU" sz="2400" dirty="0"/>
              <a:t>под откос </a:t>
            </a:r>
            <a:r>
              <a:rPr lang="ru-RU" sz="2400" dirty="0" smtClean="0"/>
              <a:t>16 </a:t>
            </a:r>
            <a:r>
              <a:rPr lang="ru-RU" sz="2400" dirty="0"/>
              <a:t>эшелонов с гитлеровскими солдатами и военной техникой, вывел из строя </a:t>
            </a:r>
            <a:r>
              <a:rPr lang="ru-RU" sz="2400" dirty="0" smtClean="0"/>
              <a:t>10 </a:t>
            </a:r>
            <a:r>
              <a:rPr lang="ru-RU" sz="2400" dirty="0"/>
              <a:t>паровозов, уничтожил лично около 400 гитлеровцев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581128"/>
            <a:ext cx="873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1295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509120"/>
            <a:ext cx="1036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06863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51920" y="594928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56176" y="1052736"/>
            <a:ext cx="2725043" cy="3336670"/>
          </a:xfrm>
          <a:noFill/>
        </p:spPr>
      </p:pic>
      <p:sp>
        <p:nvSpPr>
          <p:cNvPr id="50179" name="Прямоугольник 7"/>
          <p:cNvSpPr>
            <a:spLocks noChangeArrowheads="1"/>
          </p:cNvSpPr>
          <p:nvPr/>
        </p:nvSpPr>
        <p:spPr bwMode="auto">
          <a:xfrm>
            <a:off x="323528" y="981075"/>
            <a:ext cx="56166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Вступила </a:t>
            </a:r>
            <a:r>
              <a:rPr lang="ru-RU" sz="2400" dirty="0"/>
              <a:t>в подпольную партизанскую бригаду разведчицей. </a:t>
            </a:r>
            <a:endParaRPr lang="ru-RU" sz="2400" dirty="0" smtClean="0"/>
          </a:p>
          <a:p>
            <a:pPr algn="just"/>
            <a:r>
              <a:rPr lang="ru-RU" sz="2400" dirty="0" smtClean="0"/>
              <a:t>          Переодевшись </a:t>
            </a:r>
            <a:r>
              <a:rPr lang="ru-RU" sz="2400" dirty="0"/>
              <a:t>мальчишкой-нищим, собирала по деревням сведения: где штаб фашистов, как он охраняется, сколько пулеметов. Распространяла сводки </a:t>
            </a:r>
            <a:r>
              <a:rPr lang="ru-RU" sz="2400" dirty="0" err="1"/>
              <a:t>Совинформбюро</a:t>
            </a:r>
            <a:r>
              <a:rPr lang="ru-RU" sz="2400" dirty="0"/>
              <a:t>, участвовала в боевых рейдах отряда в тыл врага</a:t>
            </a:r>
            <a:r>
              <a:rPr lang="ru-RU" sz="2400" dirty="0" smtClean="0"/>
              <a:t>. </a:t>
            </a:r>
            <a:endParaRPr lang="ru-RU" sz="2400" dirty="0"/>
          </a:p>
          <a:p>
            <a:pPr algn="just"/>
            <a:r>
              <a:rPr lang="ru-RU" sz="2400" dirty="0" smtClean="0"/>
              <a:t>           В конце одного </a:t>
            </a:r>
            <a:r>
              <a:rPr lang="ru-RU" sz="2400" dirty="0"/>
              <a:t>исключительно тяжелого перехода партизаны вынуждены были принять бой с </a:t>
            </a:r>
            <a:r>
              <a:rPr lang="ru-RU" sz="2400" dirty="0" smtClean="0"/>
              <a:t>фашистами. Этот бой стал последним для Юты.</a:t>
            </a:r>
            <a:endParaRPr lang="ru-RU" sz="2400" dirty="0"/>
          </a:p>
        </p:txBody>
      </p:sp>
      <p:sp>
        <p:nvSpPr>
          <p:cNvPr id="50180" name="Прямоугольник 2"/>
          <p:cNvSpPr>
            <a:spLocks noChangeArrowheads="1"/>
          </p:cNvSpPr>
          <p:nvPr/>
        </p:nvSpPr>
        <p:spPr bwMode="auto">
          <a:xfrm>
            <a:off x="1331913" y="333375"/>
            <a:ext cx="4800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Юта </a:t>
            </a:r>
            <a:r>
              <a:rPr lang="ru-RU" sz="4000" b="1" dirty="0" err="1">
                <a:solidFill>
                  <a:srgbClr val="FF0000"/>
                </a:solidFill>
              </a:rPr>
              <a:t>Бондаровская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0181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581128"/>
            <a:ext cx="1008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725144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6021288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88AAF79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604" y="908720"/>
            <a:ext cx="2542124" cy="36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Вместе с мамой Саша укрывал бойцов, бежавших из плена, ухаживал за ранеными красноармейцами и все время рвался в настоящий бой. </a:t>
            </a:r>
          </a:p>
          <a:p>
            <a:pPr algn="just"/>
            <a:r>
              <a:rPr lang="ru-RU" sz="2400" dirty="0" smtClean="0"/>
              <a:t>          Он и дал врагу этот настоящий бой. Неподалеку  от  деревни  был аэродром, с которого в небо взлетали немецкие самолеты. Укрывшись поблизости с ручным пулеметом в руках, Саша ждал... И когда «</a:t>
            </a:r>
            <a:r>
              <a:rPr lang="ru-RU" sz="2400" dirty="0" err="1" smtClean="0"/>
              <a:t>мессер-шмитт</a:t>
            </a:r>
            <a:r>
              <a:rPr lang="ru-RU" sz="2400" dirty="0" smtClean="0"/>
              <a:t>» поднялся в воздух, набирая высоту, Саша расстрелял его пулеметными очередями. </a:t>
            </a:r>
          </a:p>
          <a:p>
            <a:pPr algn="just"/>
            <a:r>
              <a:rPr lang="ru-RU" sz="2400" dirty="0" smtClean="0"/>
              <a:t>          Гитлеровцы выследили юного патриота и схватили. </a:t>
            </a:r>
            <a:endParaRPr lang="ru-RU" sz="2400" dirty="0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907704" y="188640"/>
            <a:ext cx="4470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Саша Кондратьев.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508518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52120" y="980728"/>
            <a:ext cx="3035300" cy="2879725"/>
          </a:xfrm>
        </p:spPr>
      </p:pic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467544" y="1340768"/>
            <a:ext cx="50398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В </a:t>
            </a:r>
            <a:r>
              <a:rPr lang="ru-RU" sz="2400" dirty="0"/>
              <a:t>августе 1943 г. Лара наравне со взрослыми принимает участие в подрыве одного из мостов через реку </a:t>
            </a:r>
            <a:r>
              <a:rPr lang="ru-RU" sz="2400" dirty="0" smtClean="0"/>
              <a:t>Дрисса. </a:t>
            </a:r>
            <a:endParaRPr lang="ru-RU" sz="2400" dirty="0"/>
          </a:p>
          <a:p>
            <a:pPr algn="just"/>
            <a:r>
              <a:rPr lang="ru-RU" sz="2400" dirty="0"/>
              <a:t>          В начале ноября 1943 </a:t>
            </a:r>
            <a:r>
              <a:rPr lang="ru-RU" sz="2400" dirty="0" smtClean="0"/>
              <a:t>года Лару арестовали. </a:t>
            </a:r>
            <a:r>
              <a:rPr lang="ru-RU" sz="2400" dirty="0"/>
              <a:t>В пальто у Лары была ручная осколочная граната, которой она решила </a:t>
            </a:r>
            <a:r>
              <a:rPr lang="ru-RU" sz="2400" dirty="0" smtClean="0"/>
              <a:t>воспользоваться. Однако </a:t>
            </a:r>
            <a:r>
              <a:rPr lang="ru-RU" sz="2400" dirty="0"/>
              <a:t>брошенная девушкой в патрульных граната по непонятной причине не взорвалась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2228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149725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43706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Прямоугольник 2"/>
          <p:cNvSpPr>
            <a:spLocks noChangeArrowheads="1"/>
          </p:cNvSpPr>
          <p:nvPr/>
        </p:nvSpPr>
        <p:spPr bwMode="auto">
          <a:xfrm>
            <a:off x="1835150" y="333375"/>
            <a:ext cx="39385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Лара </a:t>
            </a:r>
            <a:r>
              <a:rPr lang="ru-RU" sz="4000" b="1" dirty="0" err="1">
                <a:solidFill>
                  <a:srgbClr val="FF0000"/>
                </a:solidFill>
              </a:rPr>
              <a:t>Михеенко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5589240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http://t3.gstatic.com/images?q=tbn:ANd9GcQBK3TuCzmM6KA_XXOXWi7-MPIorAMubhbfBm5blPS2v5M_zng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052736"/>
            <a:ext cx="31908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323528" y="980728"/>
            <a:ext cx="51125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С </a:t>
            </a:r>
            <a:r>
              <a:rPr lang="ru-RU" sz="2400" dirty="0"/>
              <a:t>первых дней войны Саша ушел в леса и в одиночку нападал на </a:t>
            </a:r>
            <a:r>
              <a:rPr lang="ru-RU" sz="2400" dirty="0" smtClean="0"/>
              <a:t>гитлеровцев, но вскоре присоединился к партизанскому отряду. </a:t>
            </a:r>
            <a:endParaRPr lang="ru-RU" sz="2400" dirty="0"/>
          </a:p>
          <a:p>
            <a:pPr algn="just"/>
            <a:r>
              <a:rPr lang="ru-RU" sz="2400" dirty="0"/>
              <a:t>          Когда однажды отряд попал в окружение, Саша остался среди пятерых добровольцев, вызвавшихся, прикрыть отход отряда из окружения. Отряд прорвался, но группа заслона погибла. Последним в живых оставался Саша. Он, позволив фашистам сомкнуть вокруг себя кольцо, выхватил гранату и подорвал себя и нескольких немцев</a:t>
            </a:r>
            <a:r>
              <a:rPr lang="ru-RU" sz="2400" dirty="0" smtClean="0"/>
              <a:t>.</a:t>
            </a:r>
            <a:r>
              <a:rPr lang="ru-RU" sz="1600" dirty="0" smtClean="0"/>
              <a:t>         </a:t>
            </a:r>
            <a:endParaRPr lang="ru-RU" sz="1600" dirty="0"/>
          </a:p>
        </p:txBody>
      </p:sp>
      <p:sp>
        <p:nvSpPr>
          <p:cNvPr id="54276" name="Прямоугольник 2"/>
          <p:cNvSpPr>
            <a:spLocks noChangeArrowheads="1"/>
          </p:cNvSpPr>
          <p:nvPr/>
        </p:nvSpPr>
        <p:spPr bwMode="auto">
          <a:xfrm>
            <a:off x="1835696" y="188640"/>
            <a:ext cx="426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Саша Бородулин.</a:t>
            </a:r>
          </a:p>
        </p:txBody>
      </p:sp>
      <p:pic>
        <p:nvPicPr>
          <p:cNvPr id="54277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293096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6" y="616530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55776" y="260648"/>
            <a:ext cx="3286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Тихон Баран.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836712"/>
            <a:ext cx="2514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1124744"/>
            <a:ext cx="540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Войну с немецко-фашистскими захватчиками он начал 9-летним. 2 года Тихон помогал  распространять листовки, выпускаемые подпольной типографией его отца.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22 января 1944 года в деревне снова появились каратели.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ea typeface="Calibri" pitchFamily="34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сказали Тихону,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укажешь нам путь к партизанам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Мальчик привёл врагов к запорошенному снегом болоту. Большинство фашистов поглотила трясина.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Гитлеровцы застрелили 11-летнего мальчугана.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733256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276872"/>
            <a:ext cx="59046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В те суровые первые военные дни любимый писатель советских ребят А.П.Гайдар обратился к ним со словами: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«Страна о вас всегда заботилась, она вас воспитывала, учила, ласкала… Пришло время и вам - не словами, а делом показать, как вы её цените, бережёте и любите».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0506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 В трудных условиях военного времени детские судьбы складывались по-разному. </a:t>
            </a:r>
          </a:p>
          <a:p>
            <a:pPr algn="just"/>
            <a:r>
              <a:rPr lang="ru-RU" sz="1600" dirty="0" smtClean="0"/>
              <a:t>          Не всех успели вывезти в глубокий тыл, жили ребята и в прифронтовой полосе, и на территории, временно оккупированной врагом. </a:t>
            </a:r>
          </a:p>
          <a:p>
            <a:pPr algn="just"/>
            <a:r>
              <a:rPr lang="ru-RU" sz="1600" dirty="0" smtClean="0"/>
              <a:t>          Но где бы ни проходило военное детство наших ровесников, они оставались верны своему долгу. Дети тыла замещали старших в поле и на заводе, ухаживали за раненными. Большой радостью для солдат были детские письма и скромные подарки, которые отправляли на фронт ребята: тёплые носки, варежки, ватники, шапки-ушанки, кисеты.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1728192" cy="20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1600" y="404664"/>
            <a:ext cx="754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Всё для фронта, всё для ПОБЕДЫ!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124744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1600" dirty="0" smtClean="0"/>
              <a:t>          Когда началась Великая Отечественная Война, в боевой строй встали не только взрослые мужчины и женщины. </a:t>
            </a:r>
          </a:p>
          <a:p>
            <a:pPr algn="just">
              <a:buFont typeface="Arial" charset="0"/>
              <a:buNone/>
            </a:pPr>
            <a:r>
              <a:rPr lang="ru-RU" sz="1600" dirty="0" smtClean="0"/>
              <a:t>          На защиту России поднялись тысячи мальчиков и девочек, наших ровесников.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2123728" y="188640"/>
            <a:ext cx="35433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Галя Комлева.</a:t>
            </a:r>
          </a:p>
        </p:txBody>
      </p:sp>
      <p:sp>
        <p:nvSpPr>
          <p:cNvPr id="56324" name="Прямоугольник 5"/>
          <p:cNvSpPr>
            <a:spLocks noChangeArrowheads="1"/>
          </p:cNvSpPr>
          <p:nvPr/>
        </p:nvSpPr>
        <p:spPr bwMode="auto">
          <a:xfrm>
            <a:off x="251520" y="981075"/>
            <a:ext cx="51845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Юная </a:t>
            </a:r>
            <a:r>
              <a:rPr lang="ru-RU" sz="2400" dirty="0"/>
              <a:t>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</a:t>
            </a:r>
          </a:p>
          <a:p>
            <a:pPr algn="just"/>
            <a:r>
              <a:rPr lang="ru-RU" sz="2400" dirty="0"/>
              <a:t>          Вместе с подругами Галя писала листовки и ночью разбрасывала их по поселку. </a:t>
            </a:r>
          </a:p>
          <a:p>
            <a:pPr algn="just"/>
            <a:r>
              <a:rPr lang="ru-RU" sz="2400" dirty="0"/>
              <a:t>         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выдала. </a:t>
            </a:r>
            <a:r>
              <a:rPr lang="ru-RU" sz="2400" dirty="0" smtClean="0"/>
              <a:t>     </a:t>
            </a:r>
            <a:endParaRPr lang="ru-RU" sz="2400" dirty="0"/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221088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\Desktop\галя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580112" y="836712"/>
            <a:ext cx="3211551" cy="3122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96136" y="5661248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56176" y="980728"/>
            <a:ext cx="2601912" cy="3240088"/>
          </a:xfrm>
          <a:noFill/>
        </p:spPr>
      </p:pic>
      <p:sp>
        <p:nvSpPr>
          <p:cNvPr id="57347" name="Прямоугольник 2"/>
          <p:cNvSpPr>
            <a:spLocks noChangeArrowheads="1"/>
          </p:cNvSpPr>
          <p:nvPr/>
        </p:nvSpPr>
        <p:spPr bwMode="auto">
          <a:xfrm>
            <a:off x="1979712" y="188640"/>
            <a:ext cx="440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Нина </a:t>
            </a:r>
            <a:r>
              <a:rPr lang="ru-RU" sz="4000" b="1" dirty="0" err="1">
                <a:solidFill>
                  <a:srgbClr val="FF0000"/>
                </a:solidFill>
              </a:rPr>
              <a:t>Куковерова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323528" y="1031667"/>
            <a:ext cx="56166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dirty="0" smtClean="0">
                <a:latin typeface="Calibri" pitchFamily="34" charset="0"/>
              </a:rPr>
              <a:t>…</a:t>
            </a:r>
            <a:r>
              <a:rPr lang="ru-RU" sz="2400" dirty="0" smtClean="0"/>
              <a:t> </a:t>
            </a:r>
            <a:r>
              <a:rPr lang="ru-RU" sz="2400" dirty="0"/>
              <a:t>В д. Горы расположился карательный отряд, все подступы перекрыты, даже самым опытным разведчикам не пробраться. Вызвалась пойти Нина. Фашисты не обращали внимания на продрогшую, усталую девочку с торбой, а от её внимания ничто не укрылось - ни штаб, ни склад горючего, ни расположение часовых</a:t>
            </a:r>
            <a:r>
              <a:rPr lang="ru-RU" sz="2400" dirty="0" smtClean="0"/>
              <a:t>. </a:t>
            </a:r>
            <a:r>
              <a:rPr lang="ru-RU" sz="2400" dirty="0"/>
              <a:t>Взлетели в ту ночь на воздух фашистские склады, вспыхнул штаб, пали каратели, сражённые яростным огнём.</a:t>
            </a:r>
          </a:p>
          <a:p>
            <a:pPr algn="just" eaLnBrk="0" hangingPunct="0"/>
            <a:r>
              <a:rPr lang="ru-RU" sz="2400" dirty="0"/>
              <a:t>         Однажды Нина ушла на задание и не вернулась. </a:t>
            </a:r>
          </a:p>
        </p:txBody>
      </p:sp>
      <p:pic>
        <p:nvPicPr>
          <p:cNvPr id="57349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4292600"/>
            <a:ext cx="1079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46529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32" y="6093296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Игорь.28CAA13176574FE\Мои документы\Downloads\Владимир_Казначеев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88224" y="260648"/>
            <a:ext cx="2335212" cy="3529012"/>
          </a:xfrm>
        </p:spPr>
      </p:pic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1619672" y="188640"/>
            <a:ext cx="447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Володя Казначеев.</a:t>
            </a:r>
          </a:p>
        </p:txBody>
      </p:sp>
      <p:pic>
        <p:nvPicPr>
          <p:cNvPr id="58373" name="Рисунок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005064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852936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Прямоугольник 10"/>
          <p:cNvSpPr>
            <a:spLocks noChangeArrowheads="1"/>
          </p:cNvSpPr>
          <p:nvPr/>
        </p:nvSpPr>
        <p:spPr bwMode="auto">
          <a:xfrm>
            <a:off x="323528" y="856357"/>
            <a:ext cx="561689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 </a:t>
            </a:r>
            <a:r>
              <a:rPr lang="ru-RU" sz="2400" dirty="0"/>
              <a:t>С первых дней войны Володя был зачислен в группу подрывников - минеров партизанского соединения. При его участии было пущено под откос 15 вражеских эшелонов с военной техникой и солдатами.</a:t>
            </a:r>
          </a:p>
          <a:p>
            <a:pPr algn="just"/>
            <a:r>
              <a:rPr lang="ru-RU" sz="2400" dirty="0"/>
              <a:t>          Один раз на волосок от смерти прошёл и Володя: выпущенная заметившим его охранником пуля попала в руку. Отрывочная информация об опытном подрывнике Казначееве дошла и до немецкого командования. За его голову оккупационные власти назначили награду, даже не подозревая, что их опасному противнику всего пятнадцать лет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005064"/>
            <a:ext cx="10080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00192" y="6165304"/>
            <a:ext cx="24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Остался жив!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764704"/>
            <a:ext cx="30432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1835150" y="333375"/>
            <a:ext cx="402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Надя Богданова.</a:t>
            </a:r>
          </a:p>
        </p:txBody>
      </p:sp>
      <p:sp>
        <p:nvSpPr>
          <p:cNvPr id="60420" name="Прямоугольник 5"/>
          <p:cNvSpPr>
            <a:spLocks noChangeArrowheads="1"/>
          </p:cNvSpPr>
          <p:nvPr/>
        </p:nvSpPr>
        <p:spPr bwMode="auto">
          <a:xfrm>
            <a:off x="468313" y="981075"/>
            <a:ext cx="49672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  </a:t>
            </a:r>
            <a:r>
              <a:rPr lang="ru-RU" sz="2400" dirty="0" smtClean="0"/>
              <a:t>          </a:t>
            </a:r>
            <a:r>
              <a:rPr lang="ru-RU" sz="2400" dirty="0"/>
              <a:t>С началом войны она стала разведчицей в партизанском отряде, а ей не было ещё и десяти лет. Прикидываясь нищенкой, она бродила среди фашистов, все подмечая и запоминая, и приносила в отряд ценнейшие сведения. </a:t>
            </a:r>
          </a:p>
          <a:p>
            <a:pPr algn="just"/>
            <a:r>
              <a:rPr lang="ru-RU" sz="2400" dirty="0"/>
              <a:t>             Её дважды казнили гитлеровцы, и боевые друзья долгие годы считали Надю погибшей. </a:t>
            </a:r>
            <a:r>
              <a:rPr lang="ru-RU" sz="2400" dirty="0" smtClean="0"/>
              <a:t>И даже памятник ей поставили!</a:t>
            </a:r>
          </a:p>
          <a:p>
            <a:pPr algn="just"/>
            <a:r>
              <a:rPr lang="ru-RU" sz="2400" dirty="0" smtClean="0"/>
              <a:t>             И только через 15 лет после войны друзья узнали, что их Надя жива!</a:t>
            </a:r>
            <a:endParaRPr lang="ru-RU" sz="2400" dirty="0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4370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076700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7984" y="6093296"/>
            <a:ext cx="2854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Осталась жива!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эдик жмайло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4208" y="620688"/>
            <a:ext cx="2536825" cy="3457575"/>
          </a:xfrm>
        </p:spPr>
      </p:pic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1979712" y="0"/>
            <a:ext cx="3838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Эдик Жмайлов.</a:t>
            </a:r>
          </a:p>
        </p:txBody>
      </p:sp>
      <p:sp>
        <p:nvSpPr>
          <p:cNvPr id="62468" name="Прямоугольник 4"/>
          <p:cNvSpPr>
            <a:spLocks noChangeArrowheads="1"/>
          </p:cNvSpPr>
          <p:nvPr/>
        </p:nvSpPr>
        <p:spPr bwMode="auto">
          <a:xfrm>
            <a:off x="251520" y="692696"/>
            <a:ext cx="60486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Эдик </a:t>
            </a:r>
            <a:r>
              <a:rPr lang="ru-RU" sz="2400" dirty="0"/>
              <a:t>решил сбежать на фронт.  Шестьдесят дней он тайно пробирался на фронт. </a:t>
            </a:r>
          </a:p>
          <a:p>
            <a:pPr algn="just"/>
            <a:r>
              <a:rPr lang="ru-RU" sz="2400" dirty="0"/>
              <a:t>          После долгих уговоров началась его служба в армии. </a:t>
            </a:r>
            <a:r>
              <a:rPr lang="ru-RU" sz="2400" dirty="0" smtClean="0"/>
              <a:t>Эдик </a:t>
            </a:r>
            <a:r>
              <a:rPr lang="ru-RU" sz="2400" dirty="0"/>
              <a:t>был связным, доставлял пакеты из штаба, помогал тянуть кабель и устанавливать связь, ухаживал за ранеными лошадьми, вместе со всеми строил блиндажи. И главное - учился стрелять. </a:t>
            </a:r>
          </a:p>
          <a:p>
            <a:pPr algn="just"/>
            <a:r>
              <a:rPr lang="ru-RU" sz="2400" dirty="0"/>
              <a:t>          Вскоре Эдика перевели в подразделение по охране знамени дивизии и присвоили звание ефрейтора. </a:t>
            </a:r>
          </a:p>
          <a:p>
            <a:pPr algn="just"/>
            <a:r>
              <a:rPr lang="ru-RU" sz="2400" dirty="0"/>
              <a:t>          6 февраля 1945 г. мальчик геройски погиб, защищая боевое знамя дивизии от просочившихся в тыл гитлеровцев. </a:t>
            </a: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437112"/>
            <a:ext cx="12969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16216" y="580526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55776" y="404664"/>
            <a:ext cx="3658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Витя </a:t>
            </a:r>
            <a:r>
              <a:rPr lang="ru-RU" sz="4000" b="1" dirty="0" err="1" smtClean="0">
                <a:solidFill>
                  <a:srgbClr val="FF0000"/>
                </a:solidFill>
              </a:rPr>
              <a:t>Ситница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95536" y="1052736"/>
            <a:ext cx="59046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течение двух лет с начала войны Витя был проводником партизанских диверсионных групп, проходивших через его деревню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Куритичи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. </a:t>
            </a:r>
            <a:r>
              <a:rPr lang="ru-RU" sz="2400" dirty="0" smtClean="0">
                <a:ea typeface="Calibri" pitchFamily="34" charset="0"/>
              </a:rPr>
              <a:t>Тогда-то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научился он </a:t>
            </a:r>
            <a:r>
              <a:rPr lang="ru-RU" sz="2400" dirty="0" smtClean="0">
                <a:ea typeface="Calibri" pitchFamily="34" charset="0"/>
              </a:rPr>
              <a:t>обращаться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минами.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В августе 1943 года его вместе со старшим братом приняли в партизанский отряд.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         Мальчишка лично пустил под откос 9 эшелонов с живой силой и боевой техникой противника.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Весной 1944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года Витю схватили переодетые в красноармейцев гитлеровцы. Мальчик был зверски замучен.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908720"/>
            <a:ext cx="2290936" cy="302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566124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7" descr="Пионер-герой Люся ГЕРАСИМЕНК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86082" y="692696"/>
            <a:ext cx="2453105" cy="3096344"/>
          </a:xfrm>
        </p:spPr>
      </p:pic>
      <p:sp>
        <p:nvSpPr>
          <p:cNvPr id="64515" name="Прямоугольник 2"/>
          <p:cNvSpPr>
            <a:spLocks noChangeArrowheads="1"/>
          </p:cNvSpPr>
          <p:nvPr/>
        </p:nvSpPr>
        <p:spPr bwMode="auto">
          <a:xfrm>
            <a:off x="1763688" y="188640"/>
            <a:ext cx="4716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Люся Герасименко.</a:t>
            </a:r>
          </a:p>
        </p:txBody>
      </p:sp>
      <p:sp>
        <p:nvSpPr>
          <p:cNvPr id="64516" name="Прямоугольник 4"/>
          <p:cNvSpPr>
            <a:spLocks noChangeArrowheads="1"/>
          </p:cNvSpPr>
          <p:nvPr/>
        </p:nvSpPr>
        <p:spPr bwMode="auto">
          <a:xfrm>
            <a:off x="251520" y="836712"/>
            <a:ext cx="597666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      </a:t>
            </a:r>
            <a:r>
              <a:rPr lang="ru-RU" sz="2400" dirty="0" smtClean="0"/>
              <a:t>Люся</a:t>
            </a:r>
            <a:r>
              <a:rPr lang="ru-RU" sz="2400" dirty="0"/>
              <a:t>, которой было тогда 11 лет</a:t>
            </a:r>
            <a:r>
              <a:rPr lang="ru-RU" sz="2400" dirty="0" smtClean="0"/>
              <a:t>, </a:t>
            </a:r>
            <a:r>
              <a:rPr lang="ru-RU" sz="2400" dirty="0"/>
              <a:t>активно </a:t>
            </a:r>
            <a:r>
              <a:rPr lang="ru-RU" sz="2400" dirty="0" smtClean="0"/>
              <a:t>помогала </a:t>
            </a:r>
            <a:r>
              <a:rPr lang="ru-RU" sz="2400" dirty="0"/>
              <a:t>отцу-подпольщику. Когда у них на квартире шло совещание подпольщиков, Люся дежурила во </a:t>
            </a:r>
            <a:r>
              <a:rPr lang="ru-RU" sz="2400" dirty="0" smtClean="0"/>
              <a:t>дворе. Заметив подозрительного </a:t>
            </a:r>
            <a:r>
              <a:rPr lang="ru-RU" sz="2400" dirty="0"/>
              <a:t>человека, она начинала громко петь простую песенку «Баба сеяла горох». Это был сигнал: услышав его, подпольщики либо расходились, либо, накрыв на стол, изображали семейное торжество. Смелость и находчивость не раз выручали </a:t>
            </a:r>
            <a:r>
              <a:rPr lang="ru-RU" sz="2400" dirty="0" smtClean="0"/>
              <a:t>Люсю. </a:t>
            </a:r>
            <a:endParaRPr lang="ru-RU" sz="2400" dirty="0"/>
          </a:p>
          <a:p>
            <a:pPr algn="just"/>
            <a:r>
              <a:rPr lang="ru-RU" sz="2400" dirty="0"/>
              <a:t>          В октябре 1942 </a:t>
            </a:r>
            <a:r>
              <a:rPr lang="ru-RU" sz="2400" dirty="0" smtClean="0"/>
              <a:t>г. </a:t>
            </a:r>
            <a:r>
              <a:rPr lang="ru-RU" sz="2400" dirty="0"/>
              <a:t>была арестована вся семья Герасименко. В конце декабря был повешен отец Люси. </a:t>
            </a:r>
          </a:p>
          <a:p>
            <a:pPr algn="just"/>
            <a:r>
              <a:rPr lang="ru-RU" sz="2400" dirty="0"/>
              <a:t>          Через несколько месяцев пыток  мать и дочь </a:t>
            </a:r>
            <a:r>
              <a:rPr lang="ru-RU" sz="2400" dirty="0" smtClean="0"/>
              <a:t>погибли.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5229200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2"/>
          <p:cNvSpPr>
            <a:spLocks noChangeArrowheads="1"/>
          </p:cNvSpPr>
          <p:nvPr/>
        </p:nvSpPr>
        <p:spPr bwMode="auto">
          <a:xfrm>
            <a:off x="2699792" y="188640"/>
            <a:ext cx="3811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Витя Коробков.</a:t>
            </a:r>
          </a:p>
        </p:txBody>
      </p:sp>
      <p:sp>
        <p:nvSpPr>
          <p:cNvPr id="70659" name="Прямоугольник 4"/>
          <p:cNvSpPr>
            <a:spLocks noChangeArrowheads="1"/>
          </p:cNvSpPr>
          <p:nvPr/>
        </p:nvSpPr>
        <p:spPr bwMode="auto">
          <a:xfrm>
            <a:off x="251520" y="980728"/>
            <a:ext cx="57606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      </a:t>
            </a:r>
            <a:r>
              <a:rPr lang="ru-RU" sz="2400" dirty="0" smtClean="0"/>
              <a:t>Во </a:t>
            </a:r>
            <a:r>
              <a:rPr lang="ru-RU" sz="2400" dirty="0"/>
              <a:t>время немецкой оккупации Крыма </a:t>
            </a:r>
            <a:r>
              <a:rPr lang="ru-RU" sz="2400" dirty="0" smtClean="0"/>
              <a:t>Витя </a:t>
            </a:r>
            <a:r>
              <a:rPr lang="ru-RU" sz="2400" dirty="0"/>
              <a:t>помогал своему отцу, члену городской подпольной </a:t>
            </a:r>
            <a:r>
              <a:rPr lang="ru-RU" sz="2400" dirty="0" smtClean="0"/>
              <a:t>организации. </a:t>
            </a:r>
            <a:r>
              <a:rPr lang="ru-RU" sz="2400" dirty="0"/>
              <a:t>Через </a:t>
            </a:r>
            <a:r>
              <a:rPr lang="ru-RU" sz="2400" dirty="0" smtClean="0"/>
              <a:t>Витю </a:t>
            </a:r>
            <a:r>
              <a:rPr lang="ru-RU" sz="2400" dirty="0"/>
              <a:t>поддерживалась связь между членами партизанских групп, скрывавшихся в местном лесу. Он собирал сведения о враге, принимал участие в печати и распространении листовок. Позже стал разведчиком 3-ей бригады Восточного объединения партизан Крыма.</a:t>
            </a:r>
            <a:r>
              <a:rPr lang="ru-RU" sz="2400" u="sng" dirty="0">
                <a:hlinkClick r:id="rId2"/>
              </a:rPr>
              <a:t> </a:t>
            </a:r>
            <a:endParaRPr lang="ru-RU" sz="2400" dirty="0"/>
          </a:p>
          <a:p>
            <a:pPr algn="just"/>
            <a:r>
              <a:rPr lang="ru-RU" sz="2400" dirty="0"/>
              <a:t>         </a:t>
            </a:r>
            <a:r>
              <a:rPr lang="ru-RU" sz="2400" dirty="0" smtClean="0"/>
              <a:t>В феврале </a:t>
            </a:r>
            <a:r>
              <a:rPr lang="ru-RU" sz="2400" dirty="0"/>
              <a:t>1944 </a:t>
            </a:r>
            <a:r>
              <a:rPr lang="ru-RU" sz="2400" dirty="0" smtClean="0"/>
              <a:t>г. в Феодосии отец </a:t>
            </a:r>
            <a:r>
              <a:rPr lang="ru-RU" sz="2400" dirty="0"/>
              <a:t>и сын </a:t>
            </a:r>
            <a:r>
              <a:rPr lang="ru-RU" sz="2400" dirty="0" err="1" smtClean="0"/>
              <a:t>Коробковы</a:t>
            </a:r>
            <a:r>
              <a:rPr lang="ru-RU" sz="2400" dirty="0" smtClean="0"/>
              <a:t> </a:t>
            </a:r>
            <a:r>
              <a:rPr lang="ru-RU" sz="2400" dirty="0"/>
              <a:t>были арестованы гестаповцами. Более двух недель их допрашивали и пытали, потом </a:t>
            </a:r>
            <a:r>
              <a:rPr lang="ru-RU" sz="2400" dirty="0" smtClean="0"/>
              <a:t>расстреляли.</a:t>
            </a: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980728"/>
            <a:ext cx="26400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365104"/>
            <a:ext cx="11763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633478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2123728" y="188640"/>
            <a:ext cx="421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Муся </a:t>
            </a:r>
            <a:r>
              <a:rPr lang="ru-RU" sz="4000" b="1" dirty="0" err="1">
                <a:solidFill>
                  <a:srgbClr val="FF0000"/>
                </a:solidFill>
              </a:rPr>
              <a:t>Пинкензон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251520" y="1052736"/>
            <a:ext cx="576063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 smtClean="0"/>
              <a:t>          </a:t>
            </a:r>
            <a:r>
              <a:rPr lang="ru-RU" sz="2400" dirty="0" smtClean="0"/>
              <a:t>К </a:t>
            </a:r>
            <a:r>
              <a:rPr lang="ru-RU" sz="2400" dirty="0"/>
              <a:t>5 годам </a:t>
            </a:r>
            <a:r>
              <a:rPr lang="ru-RU" sz="2400" dirty="0" smtClean="0"/>
              <a:t>Муся освоил </a:t>
            </a:r>
            <a:r>
              <a:rPr lang="ru-RU" sz="2400" dirty="0"/>
              <a:t>игру на скрипке настолько хорошо, </a:t>
            </a:r>
            <a:r>
              <a:rPr lang="ru-RU" sz="2400" dirty="0" smtClean="0"/>
              <a:t>что </a:t>
            </a:r>
            <a:r>
              <a:rPr lang="ru-RU" sz="2400" dirty="0"/>
              <a:t>газета писала о мальчике как о вундеркинде.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endParaRPr lang="ru-RU" sz="2400" dirty="0"/>
          </a:p>
          <a:p>
            <a:pPr algn="just" eaLnBrk="0" hangingPunct="0"/>
            <a:r>
              <a:rPr lang="ru-RU" sz="2400" dirty="0"/>
              <a:t>          В начале войны семья </a:t>
            </a:r>
            <a:r>
              <a:rPr lang="ru-RU" sz="2400" dirty="0" err="1"/>
              <a:t>Пинкензон</a:t>
            </a:r>
            <a:r>
              <a:rPr lang="ru-RU" sz="2400" dirty="0"/>
              <a:t> эвакуировалась на </a:t>
            </a:r>
            <a:r>
              <a:rPr lang="ru-RU" sz="2400" dirty="0" smtClean="0"/>
              <a:t>Кубань. </a:t>
            </a:r>
            <a:r>
              <a:rPr lang="ru-RU" sz="2400" dirty="0"/>
              <a:t>За отказ отца Муси работать врачом в немецкой больнице вся семья </a:t>
            </a:r>
            <a:r>
              <a:rPr lang="ru-RU" sz="2400" dirty="0" err="1"/>
              <a:t>Пинкензон</a:t>
            </a:r>
            <a:r>
              <a:rPr lang="ru-RU" sz="2400" dirty="0"/>
              <a:t> была брошена в тюрьму. </a:t>
            </a:r>
            <a:r>
              <a:rPr lang="ru-RU" sz="2400" dirty="0" smtClean="0"/>
              <a:t>Всех </a:t>
            </a:r>
            <a:r>
              <a:rPr lang="ru-RU" sz="2400" dirty="0"/>
              <a:t>приговорили к расстрелу.  </a:t>
            </a:r>
          </a:p>
          <a:p>
            <a:pPr algn="just" eaLnBrk="0" hangingPunct="0"/>
            <a:r>
              <a:rPr lang="ru-RU" sz="2400" dirty="0"/>
              <a:t>          </a:t>
            </a:r>
            <a:r>
              <a:rPr lang="ru-RU" sz="2400" dirty="0" smtClean="0"/>
              <a:t>Перед </a:t>
            </a:r>
            <a:r>
              <a:rPr lang="ru-RU" sz="2400" dirty="0"/>
              <a:t>расстрелом немецкий офицер разрешил Мусе в последний раз сыграть на скрипке. Он бережно достал свою скрипку и заиграл « Интернационал». В то время это </a:t>
            </a:r>
            <a:r>
              <a:rPr lang="ru-RU" sz="2400" dirty="0" smtClean="0"/>
              <a:t>была одна из главных песен страны.</a:t>
            </a:r>
            <a:endParaRPr lang="ru-RU" sz="2400" dirty="0"/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980728"/>
            <a:ext cx="27003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544522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2"/>
          <p:cNvSpPr>
            <a:spLocks noChangeArrowheads="1"/>
          </p:cNvSpPr>
          <p:nvPr/>
        </p:nvSpPr>
        <p:spPr bwMode="auto">
          <a:xfrm>
            <a:off x="2483768" y="188640"/>
            <a:ext cx="3805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Костя Кравчук.</a:t>
            </a: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179512" y="980728"/>
            <a:ext cx="56166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 smtClean="0"/>
              <a:t>          </a:t>
            </a:r>
            <a:r>
              <a:rPr lang="ru-RU" sz="2400" dirty="0" smtClean="0"/>
              <a:t>В сентябре </a:t>
            </a:r>
            <a:r>
              <a:rPr lang="ru-RU" sz="2400" dirty="0"/>
              <a:t>1941 г. во время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боя на улицах Киева Костя получил сверток, в котором обнаружил </a:t>
            </a:r>
            <a:r>
              <a:rPr lang="ru-RU" sz="2400" dirty="0"/>
              <a:t>полковые </a:t>
            </a:r>
            <a:r>
              <a:rPr lang="ru-RU" sz="2400" dirty="0" smtClean="0"/>
              <a:t>знамена. Он спрятал их сначала в саду,  </a:t>
            </a:r>
            <a:r>
              <a:rPr lang="ru-RU" sz="2400" dirty="0"/>
              <a:t>закопав их в </a:t>
            </a:r>
            <a:r>
              <a:rPr lang="ru-RU" sz="2400" dirty="0" smtClean="0"/>
              <a:t>землю, а с началом </a:t>
            </a:r>
            <a:r>
              <a:rPr lang="ru-RU" sz="2400" dirty="0"/>
              <a:t>дождей </a:t>
            </a:r>
            <a:r>
              <a:rPr lang="ru-RU" sz="2400" dirty="0" smtClean="0"/>
              <a:t>перепрятал в заброшенном колодце.</a:t>
            </a:r>
            <a:endParaRPr lang="ru-RU" sz="2400" dirty="0"/>
          </a:p>
          <a:p>
            <a:pPr algn="just" eaLnBrk="0" hangingPunct="0"/>
            <a:r>
              <a:rPr lang="ru-RU" sz="2400" dirty="0"/>
              <a:t>          Регулярно проверяя сохранность знамён, Костя попал во внимание патруля, который отправил мальчика в Германию. Через некоторое время Костя сбежал и смог перейти линию фронта. </a:t>
            </a:r>
          </a:p>
          <a:p>
            <a:pPr algn="just" eaLnBrk="0" hangingPunct="0"/>
            <a:r>
              <a:rPr lang="ru-RU" sz="2400" dirty="0"/>
              <a:t>          Вернувшись в Киев Костя достал из тайника знамёна, которые уже считали утерянными, и вернул их коменданту города. </a:t>
            </a:r>
            <a:endParaRPr lang="ru-RU" sz="2400" dirty="0" smtClean="0"/>
          </a:p>
        </p:txBody>
      </p:sp>
      <p:pic>
        <p:nvPicPr>
          <p:cNvPr id="74756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933056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908720"/>
            <a:ext cx="30765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616530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981075"/>
            <a:ext cx="3167062" cy="2551113"/>
          </a:xfrm>
          <a:noFill/>
        </p:spPr>
      </p:pic>
      <p:pic>
        <p:nvPicPr>
          <p:cNvPr id="17411" name="Picture 7" descr="P10206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1052513"/>
            <a:ext cx="3170237" cy="2449512"/>
          </a:xfrm>
          <a:noFill/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468313" y="6032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339975" y="333375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ДЕТИ ВОЙНЫ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716338"/>
            <a:ext cx="3744912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611188" y="3933825"/>
            <a:ext cx="35290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         Отложив недочитанные книжки и школьные учебники, юные патриоты неутомимо работали в цехах заводов и на колхозных полях, вдохновляемые одной мыслью: </a:t>
            </a:r>
            <a:r>
              <a:rPr lang="ru-RU" b="1">
                <a:solidFill>
                  <a:srgbClr val="FF0000"/>
                </a:solidFill>
              </a:rPr>
              <a:t>«Всё – для фронта, всё – для победы».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764704"/>
            <a:ext cx="23590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3528" y="847000"/>
            <a:ext cx="58326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 smtClean="0">
                <a:solidFill>
                  <a:srgbClr val="000000"/>
                </a:solidFill>
              </a:rPr>
              <a:t>          </a:t>
            </a:r>
            <a:r>
              <a:rPr lang="ru-RU" sz="2400" dirty="0" smtClean="0">
                <a:solidFill>
                  <a:srgbClr val="000000"/>
                </a:solidFill>
              </a:rPr>
              <a:t>10 </a:t>
            </a:r>
            <a:r>
              <a:rPr lang="ru-RU" sz="2400" dirty="0">
                <a:solidFill>
                  <a:srgbClr val="000000"/>
                </a:solidFill>
              </a:rPr>
              <a:t>ноября в деревню вошли два советских танка. Ввязавшись в бой с отрядом фашистов, танкисты не заметили подбирающихся немецких солдат с гранатами и горючей жидкостью. Вдруг из-за сарая выскочила Лида и бросилась к танкистам.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- Товарищи! - кричала она. - Вас окружают! Вон там, - она показала рукой на сарай, - ползут фашисты. </a:t>
            </a:r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Открыв огонь по фашистам, танки ушли в указанном Лидой направлении. 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Лида не успела спрятаться. Гитлеровцы схватили её и, жестоко избив, повесили в центре деревни. </a:t>
            </a:r>
            <a:endParaRPr lang="ru-RU" sz="2400" dirty="0"/>
          </a:p>
        </p:txBody>
      </p:sp>
      <p:sp>
        <p:nvSpPr>
          <p:cNvPr id="75780" name="Прямоугольник 2"/>
          <p:cNvSpPr>
            <a:spLocks noChangeArrowheads="1"/>
          </p:cNvSpPr>
          <p:nvPr/>
        </p:nvSpPr>
        <p:spPr bwMode="auto">
          <a:xfrm>
            <a:off x="2339752" y="188640"/>
            <a:ext cx="3879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Лида Матвеева.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5445224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51520" y="692696"/>
            <a:ext cx="561662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>
                <a:solidFill>
                  <a:srgbClr val="000000"/>
                </a:solidFill>
              </a:rPr>
              <a:t>          </a:t>
            </a:r>
            <a:r>
              <a:rPr lang="ru-RU" sz="2400" dirty="0" smtClean="0">
                <a:solidFill>
                  <a:srgbClr val="000000"/>
                </a:solidFill>
              </a:rPr>
              <a:t>Когда </a:t>
            </a:r>
            <a:r>
              <a:rPr lang="ru-RU" sz="2400" dirty="0">
                <a:solidFill>
                  <a:srgbClr val="000000"/>
                </a:solidFill>
              </a:rPr>
              <a:t>началась война, Витя ходил в госпитали, помогал раненым. А весной 1942 го да сбежал на фронт. Но в одном из боев Витю ранило в ногу. Прямо после госпиталя его отправили домой.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Осенью 1942 </a:t>
            </a:r>
            <a:r>
              <a:rPr lang="ru-RU" sz="2400" dirty="0" smtClean="0">
                <a:solidFill>
                  <a:srgbClr val="000000"/>
                </a:solidFill>
              </a:rPr>
              <a:t>в Новороссийске шли ожесточенные бои. Вместе </a:t>
            </a:r>
            <a:r>
              <a:rPr lang="ru-RU" sz="2400" dirty="0">
                <a:solidFill>
                  <a:srgbClr val="000000"/>
                </a:solidFill>
              </a:rPr>
              <a:t>с пулеметчиками </a:t>
            </a:r>
            <a:r>
              <a:rPr lang="ru-RU" sz="2400" dirty="0" smtClean="0">
                <a:solidFill>
                  <a:srgbClr val="000000"/>
                </a:solidFill>
              </a:rPr>
              <a:t>Витя  </a:t>
            </a:r>
            <a:r>
              <a:rPr lang="ru-RU" sz="2400" dirty="0">
                <a:solidFill>
                  <a:srgbClr val="000000"/>
                </a:solidFill>
              </a:rPr>
              <a:t>засел в старинной башне высокого дома, в котором </a:t>
            </a:r>
            <a:r>
              <a:rPr lang="ru-RU" sz="2400" dirty="0" smtClean="0">
                <a:solidFill>
                  <a:srgbClr val="000000"/>
                </a:solidFill>
              </a:rPr>
              <a:t>жил. Погибли </a:t>
            </a:r>
            <a:r>
              <a:rPr lang="ru-RU" sz="2400" dirty="0">
                <a:solidFill>
                  <a:srgbClr val="000000"/>
                </a:solidFill>
              </a:rPr>
              <a:t>все, кроме Вити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>
                <a:solidFill>
                  <a:srgbClr val="000000"/>
                </a:solidFill>
              </a:rPr>
              <a:t>Два часа держал он </a:t>
            </a:r>
            <a:r>
              <a:rPr lang="ru-RU" sz="2400" dirty="0" err="1">
                <a:solidFill>
                  <a:srgbClr val="000000"/>
                </a:solidFill>
              </a:rPr>
              <a:t>oбoрону</a:t>
            </a:r>
            <a:r>
              <a:rPr lang="ru-RU" sz="2400" dirty="0">
                <a:solidFill>
                  <a:srgbClr val="000000"/>
                </a:solidFill>
              </a:rPr>
              <a:t> башни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>
                <a:solidFill>
                  <a:srgbClr val="000000"/>
                </a:solidFill>
              </a:rPr>
              <a:t>Но гитлеровцам все же удалось пробраться </a:t>
            </a:r>
            <a:r>
              <a:rPr lang="ru-RU" sz="2400" dirty="0" smtClean="0">
                <a:solidFill>
                  <a:srgbClr val="000000"/>
                </a:solidFill>
              </a:rPr>
              <a:t>к башне. 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Израненного, истекающего кровью парнишку схватили, облили горючей жидкостью, подожгли. </a:t>
            </a:r>
            <a:endParaRPr lang="ru-RU" sz="2400" dirty="0"/>
          </a:p>
        </p:txBody>
      </p:sp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2483768" y="0"/>
            <a:ext cx="39957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Витя Новицкий.</a:t>
            </a:r>
          </a:p>
        </p:txBody>
      </p:sp>
      <p:pic>
        <p:nvPicPr>
          <p:cNvPr id="77828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7914" y="1052737"/>
            <a:ext cx="28796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221088"/>
            <a:ext cx="136815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60232" y="5733256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251520" y="620688"/>
            <a:ext cx="61206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Одной </a:t>
            </a:r>
            <a:r>
              <a:rPr lang="ru-RU" sz="2400" dirty="0"/>
              <a:t>из </a:t>
            </a:r>
            <a:r>
              <a:rPr lang="ru-RU" sz="2400" dirty="0" smtClean="0"/>
              <a:t>подпольных групп в г. Гродно руководил </a:t>
            </a:r>
            <a:r>
              <a:rPr lang="ru-RU" sz="2400" dirty="0"/>
              <a:t>отец Лиды. Дочь старалась во всем быть его первой и самой надежной помощницей. Когда в дом приходили связные подпольщиков и партизан, то у дома обязательно дежурила дочь командира. </a:t>
            </a:r>
          </a:p>
          <a:p>
            <a:pPr algn="just"/>
            <a:r>
              <a:rPr lang="ru-RU" sz="2400" dirty="0"/>
              <a:t>          Лида добывала бумагу для </a:t>
            </a:r>
            <a:r>
              <a:rPr lang="ru-RU" sz="2400" dirty="0" smtClean="0"/>
              <a:t>листовок. </a:t>
            </a:r>
            <a:endParaRPr lang="ru-RU" sz="2400" dirty="0"/>
          </a:p>
          <a:p>
            <a:pPr algn="just"/>
            <a:r>
              <a:rPr lang="ru-RU" sz="2400" dirty="0"/>
              <a:t>          Обходя конспиративные квартиры, Лида предупреждала об облавах. </a:t>
            </a:r>
          </a:p>
          <a:p>
            <a:pPr algn="just"/>
            <a:r>
              <a:rPr lang="ru-RU" sz="2400" dirty="0"/>
              <a:t>          Поездом со станции на станцию ездила, чтобы передать важное сообщение партизанам, подпольщикам. </a:t>
            </a:r>
          </a:p>
          <a:p>
            <a:pPr algn="just"/>
            <a:r>
              <a:rPr lang="ru-RU" sz="2400" dirty="0"/>
              <a:t>          Взрывчатку мимо фашистских постов проносила в сумке, засыпав </a:t>
            </a:r>
            <a:r>
              <a:rPr lang="ru-RU" sz="2400" dirty="0" smtClean="0"/>
              <a:t>ее доверху углём.</a:t>
            </a:r>
          </a:p>
          <a:p>
            <a:pPr algn="just"/>
            <a:r>
              <a:rPr lang="ru-RU" sz="2400" dirty="0" smtClean="0"/>
              <a:t>          Листовки по городу распространяла.</a:t>
            </a:r>
            <a:endParaRPr lang="ru-RU" sz="2400" dirty="0"/>
          </a:p>
        </p:txBody>
      </p:sp>
      <p:sp>
        <p:nvSpPr>
          <p:cNvPr id="79875" name="Прямоугольник 2"/>
          <p:cNvSpPr>
            <a:spLocks noChangeArrowheads="1"/>
          </p:cNvSpPr>
          <p:nvPr/>
        </p:nvSpPr>
        <p:spPr bwMode="auto">
          <a:xfrm>
            <a:off x="2411760" y="0"/>
            <a:ext cx="40354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Лида </a:t>
            </a:r>
            <a:r>
              <a:rPr lang="ru-RU" sz="4000" b="1" dirty="0" err="1">
                <a:solidFill>
                  <a:srgbClr val="FF0000"/>
                </a:solidFill>
              </a:rPr>
              <a:t>Вашкевич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980728"/>
            <a:ext cx="22488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079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411760" y="0"/>
            <a:ext cx="3679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Саша Ковалев.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512" y="620688"/>
            <a:ext cx="60486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1942 г. Саша поступил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Соловецкую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школу юнг в роту подготовки мотористов. Ни разу моторы его торпедного катера N209 Северного флота 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подвели моряков 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20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боевых выходов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400" dirty="0" smtClean="0">
                <a:ea typeface="Calibri" pitchFamily="34" charset="0"/>
              </a:rPr>
              <a:t>Был в жизни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юного моряка подвиг, которым вправе гордиться даже взрослый человек.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Атакуя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вражеский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корабль, катер Ковалева получил 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осколка снаряда пробоину коллектора. Из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разорванного кожуха била кипящая вода, мотор мог заглохнуть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любую минуту. Тогда Ковалев закрыл пробоину своим телом.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ему подоспели другие моряки, катер сохранил ход. 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Саша погиб.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404664"/>
            <a:ext cx="2493752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509120"/>
            <a:ext cx="1440160" cy="13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653136"/>
            <a:ext cx="12961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9992" y="616530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796061"/>
            <a:ext cx="56886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Осенью 1943 г. </a:t>
            </a:r>
            <a:r>
              <a:rPr lang="ru-RU" sz="2400" dirty="0" smtClean="0">
                <a:ea typeface="Times New Roman" pitchFamily="18" charset="0"/>
              </a:rPr>
              <a:t>Саша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сбежал из дома на фронт. </a:t>
            </a:r>
            <a:r>
              <a:rPr lang="ru-RU" sz="2400" dirty="0" smtClean="0">
                <a:ea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го приняли воспитанником в танковый корпус.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400" dirty="0" smtClean="0">
                <a:ea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Необходимо было взорвать мост через реку, по которому к немцам шла боевая техника. Мост очень усиленно охранялся, к нему никак не могли даже подойти. Но Саша забрался в ящик под вагон и, проезжая по мосту, поджег бикфордов шнур, а сам выпрыгнул в реку.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400" dirty="0" smtClean="0">
                <a:ea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Немцы выловили из реки, пытали, но ничего не добились и распяли на деревянном кресте.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400" dirty="0" smtClean="0">
                <a:ea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 счастью разведчики отбили своего юного друга.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11760" y="0"/>
            <a:ext cx="45025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Саша Колесников.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558" t="1588" r="5724" b="3119"/>
          <a:stretch>
            <a:fillRect/>
          </a:stretch>
        </p:blipFill>
        <p:spPr bwMode="auto">
          <a:xfrm>
            <a:off x="6012160" y="764704"/>
            <a:ext cx="28767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68144" y="4293096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Когда война закончилась, юный партизан-герой носил на груди два ордена и пять медалей.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877272"/>
            <a:ext cx="24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Остался жив!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699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20688"/>
            <a:ext cx="7819286" cy="56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835696" y="1700808"/>
            <a:ext cx="5904656" cy="33123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 щадя себя в огне войны,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 жалея сил во имя Родины,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Дети героической страны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Были настоящими героями!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Роберт Рождественский</a:t>
            </a:r>
            <a:endParaRPr kumimoji="0" lang="ru-RU" sz="2000" b="1" i="1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1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1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7281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…Этим историям нет конца. И строки эти, рвущие душу, не нужно скрывать от сегодняшних школьников, оберегая их от потрясений.    Имена героев нужно свято чтить, испытывая благодарность за безмятежное детство сегодняшних дней. </a:t>
            </a:r>
          </a:p>
          <a:p>
            <a:pPr algn="just"/>
            <a:r>
              <a:rPr lang="ru-RU" sz="2400" dirty="0" smtClean="0"/>
              <a:t>             В Курске создан музей «Юные защитники Родины» — единственный в России. Его основала в 1977 году участница Великой Отечественной войны К. А. Рябова. Этой удивительной женщине удалось вырвать из забвения более трёх тысяч имён юных патриотов.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04664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124744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1700808"/>
            <a:ext cx="7128792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безусые герои,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Юными остались вы навек.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вашим вдруг ожившим строем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стоим, не поднимая век.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 и гнев сейчас тому причиной,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Благодарность вечная вам всем,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стойкие мужчины,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Девочки, достойные поэм.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620688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772816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Вновь скупая слеза сторожит тишину.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Вы о жизни мечтали, уходя на войну.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Сколько юных тогда не вернулось назад!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Не дожив, не допев, под гранитом лежат.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Глядя в вечный огонь - тихой скорби сиянье,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Ты послушай святую минуту молчанья.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764704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pic>
        <p:nvPicPr>
          <p:cNvPr id="6" name="Picture 5" descr="http://ts1.mm.bing.net/th?id=H.4925873121853660&amp;pid=1.7&amp;w=204&amp;h=146&amp;c=7&amp;rs=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293096"/>
            <a:ext cx="3023400" cy="21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1560" y="692696"/>
            <a:ext cx="7908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ВЕЧНАЯ ПАМЯТЬ ГЕРОЯМ!!!</a:t>
            </a:r>
          </a:p>
        </p:txBody>
      </p:sp>
      <p:pic>
        <p:nvPicPr>
          <p:cNvPr id="5" name="Picture 6" descr="0000011413-pre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2404" y="1755575"/>
            <a:ext cx="58293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2339975" y="333375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ДЕТИ ВОЙНЫ</a:t>
            </a: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4200" y="2132856"/>
            <a:ext cx="37517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755650" y="1125538"/>
            <a:ext cx="7704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/>
              <a:t>          Грозный сорок первый… Как он изменил судьбы! Обагрил кровью и слезами детство. Сделал короткими жизни многих мальчишек и девчонок. Разрушил светлые мечты…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323528" y="2349500"/>
            <a:ext cx="4608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002060"/>
                </a:solidFill>
              </a:rPr>
              <a:t>Горнили</a:t>
            </a:r>
            <a:r>
              <a:rPr lang="ru-RU" sz="2000" b="1" i="1" dirty="0">
                <a:solidFill>
                  <a:srgbClr val="002060"/>
                </a:solidFill>
              </a:rPr>
              <a:t> к бою трубы полковые,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Военный гром катился над страной.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Вставали в строй мальчишки боевые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На левый фланг, в солдатский строй.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Великоваты были им шинели,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Во всём полку сапог не подобрать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Но всё равно, в боях они умели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Не отступать и побеждать!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ВОВ1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61751">
            <a:off x="6570038" y="620319"/>
            <a:ext cx="16002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G:\ВОВ1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548680"/>
            <a:ext cx="15716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ВОВ1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64019">
            <a:off x="1062120" y="665357"/>
            <a:ext cx="157162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547664" y="3284984"/>
            <a:ext cx="61206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552579"/>
                </a:solidFill>
              </a:rPr>
              <a:t> По </a:t>
            </a:r>
            <a:r>
              <a:rPr lang="ru-RU" sz="2400" b="1" dirty="0">
                <a:solidFill>
                  <a:srgbClr val="552579"/>
                </a:solidFill>
              </a:rPr>
              <a:t>рассказам и книжкам я вижу войну. </a:t>
            </a:r>
          </a:p>
          <a:p>
            <a:pPr algn="just"/>
            <a:r>
              <a:rPr lang="ru-RU" sz="2400" b="1" dirty="0">
                <a:solidFill>
                  <a:srgbClr val="552579"/>
                </a:solidFill>
              </a:rPr>
              <a:t> Вижу стены, разорванный бомбами дом. </a:t>
            </a:r>
          </a:p>
          <a:p>
            <a:pPr algn="just"/>
            <a:r>
              <a:rPr lang="ru-RU" sz="2400" b="1" dirty="0">
                <a:solidFill>
                  <a:srgbClr val="552579"/>
                </a:solidFill>
              </a:rPr>
              <a:t> Дым пожарищ, чернеющий пепел кругом. </a:t>
            </a:r>
          </a:p>
          <a:p>
            <a:pPr algn="just"/>
            <a:r>
              <a:rPr lang="ru-RU" sz="2400" b="1" dirty="0">
                <a:solidFill>
                  <a:srgbClr val="552579"/>
                </a:solidFill>
              </a:rPr>
              <a:t> По рассказам и книжкам я вижу войну. </a:t>
            </a:r>
          </a:p>
          <a:p>
            <a:pPr algn="just"/>
            <a:r>
              <a:rPr lang="ru-RU" sz="2400" b="1" dirty="0">
                <a:solidFill>
                  <a:srgbClr val="552579"/>
                </a:solidFill>
              </a:rPr>
              <a:t> Я не знаю войны. Да зачем это мне? </a:t>
            </a:r>
          </a:p>
          <a:p>
            <a:pPr algn="just"/>
            <a:r>
              <a:rPr lang="ru-RU" sz="2400" b="1" dirty="0">
                <a:solidFill>
                  <a:srgbClr val="552579"/>
                </a:solidFill>
              </a:rPr>
              <a:t> Я хочу мирно жить, гимны петь красоте. </a:t>
            </a:r>
          </a:p>
          <a:p>
            <a:pPr algn="just"/>
            <a:r>
              <a:rPr lang="ru-RU" sz="2400" b="1" dirty="0">
                <a:solidFill>
                  <a:srgbClr val="552579"/>
                </a:solidFill>
              </a:rPr>
              <a:t> Надо мир укреплять, чтоб всегда и везде </a:t>
            </a:r>
          </a:p>
          <a:p>
            <a:pPr algn="just"/>
            <a:r>
              <a:rPr lang="ru-RU" sz="2400" b="1" dirty="0">
                <a:solidFill>
                  <a:srgbClr val="552579"/>
                </a:solidFill>
              </a:rPr>
              <a:t> Понаслышке лишь знали бы мы о войне.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3568" y="260648"/>
            <a:ext cx="7920880" cy="864096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КНИГИ  О  ВЕЛИКОЙ  </a:t>
            </a:r>
            <a:r>
              <a:rPr lang="ru-RU" sz="2400" b="1" dirty="0" smtClean="0">
                <a:solidFill>
                  <a:srgbClr val="C00000"/>
                </a:solidFill>
              </a:rPr>
              <a:t>ОТЕЧЕСТВЕННОЙ ВОЙНЕ и ПИОНЕРАХ-ГЕРОЯХ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581128"/>
            <a:ext cx="1512168" cy="203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23528" y="1196752"/>
            <a:ext cx="8496944" cy="54006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993300"/>
                </a:solidFill>
              </a:rPr>
              <a:t> </a:t>
            </a:r>
            <a:endParaRPr lang="ru-RU" dirty="0">
              <a:solidFill>
                <a:srgbClr val="9933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993300"/>
              </a:solidFill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email"/>
          <a:srcRect b="6476"/>
          <a:stretch>
            <a:fillRect/>
          </a:stretch>
        </p:blipFill>
        <p:spPr bwMode="auto">
          <a:xfrm>
            <a:off x="2339752" y="1484784"/>
            <a:ext cx="13930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email"/>
          <a:srcRect b="6476"/>
          <a:stretch>
            <a:fillRect/>
          </a:stretch>
        </p:blipFill>
        <p:spPr bwMode="auto">
          <a:xfrm>
            <a:off x="5508104" y="1268760"/>
            <a:ext cx="1447800" cy="2304256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/>
          <a:srcRect b="4618"/>
          <a:stretch>
            <a:fillRect/>
          </a:stretch>
        </p:blipFill>
        <p:spPr bwMode="auto">
          <a:xfrm>
            <a:off x="3923928" y="1412776"/>
            <a:ext cx="1368152" cy="21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7" cstate="email"/>
          <a:srcRect b="8151"/>
          <a:stretch>
            <a:fillRect/>
          </a:stretch>
        </p:blipFill>
        <p:spPr bwMode="auto">
          <a:xfrm>
            <a:off x="539552" y="1412776"/>
            <a:ext cx="157968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8" cstate="email"/>
          <a:srcRect b="8151"/>
          <a:stretch>
            <a:fillRect/>
          </a:stretch>
        </p:blipFill>
        <p:spPr bwMode="auto">
          <a:xfrm>
            <a:off x="7092280" y="1412776"/>
            <a:ext cx="1582982" cy="2088232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9" cstate="email"/>
          <a:srcRect b="6476"/>
          <a:stretch>
            <a:fillRect/>
          </a:stretch>
        </p:blipFill>
        <p:spPr bwMode="auto">
          <a:xfrm>
            <a:off x="755576" y="4005064"/>
            <a:ext cx="1512168" cy="240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 cstate="email"/>
          <a:srcRect b="8151"/>
          <a:stretch>
            <a:fillRect/>
          </a:stretch>
        </p:blipFill>
        <p:spPr bwMode="auto">
          <a:xfrm>
            <a:off x="2483768" y="4221088"/>
            <a:ext cx="1656184" cy="211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 cstate="email"/>
          <a:srcRect b="8151"/>
          <a:stretch>
            <a:fillRect/>
          </a:stretch>
        </p:blipFill>
        <p:spPr bwMode="auto">
          <a:xfrm>
            <a:off x="4499992" y="4077072"/>
            <a:ext cx="1728192" cy="223479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2" cstate="email"/>
          <a:srcRect b="8151"/>
          <a:stretch>
            <a:fillRect/>
          </a:stretch>
        </p:blipFill>
        <p:spPr bwMode="auto">
          <a:xfrm>
            <a:off x="6660232" y="4077072"/>
            <a:ext cx="17489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23528" y="1196752"/>
            <a:ext cx="8496944" cy="54006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993300"/>
                </a:solidFill>
              </a:rPr>
              <a:t> </a:t>
            </a:r>
            <a:endParaRPr lang="ru-RU" dirty="0">
              <a:solidFill>
                <a:srgbClr val="9933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993300"/>
              </a:solidFill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556792"/>
            <a:ext cx="1539999" cy="19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 cstate="email"/>
          <a:srcRect b="7608"/>
          <a:stretch>
            <a:fillRect/>
          </a:stretch>
        </p:blipFill>
        <p:spPr bwMode="auto">
          <a:xfrm>
            <a:off x="3923928" y="1484784"/>
            <a:ext cx="1584176" cy="208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4" cstate="email"/>
          <a:srcRect b="8151"/>
          <a:stretch>
            <a:fillRect/>
          </a:stretch>
        </p:blipFill>
        <p:spPr bwMode="auto">
          <a:xfrm>
            <a:off x="2267744" y="1484784"/>
            <a:ext cx="1458466" cy="207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5" cstate="email"/>
          <a:srcRect b="8151"/>
          <a:stretch>
            <a:fillRect/>
          </a:stretch>
        </p:blipFill>
        <p:spPr bwMode="auto">
          <a:xfrm>
            <a:off x="5652120" y="1484784"/>
            <a:ext cx="1368152" cy="213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6" cstate="email"/>
          <a:srcRect b="8151"/>
          <a:stretch>
            <a:fillRect/>
          </a:stretch>
        </p:blipFill>
        <p:spPr bwMode="auto">
          <a:xfrm>
            <a:off x="2915816" y="3861048"/>
            <a:ext cx="1584176" cy="237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2" name="Picture 8"/>
          <p:cNvPicPr>
            <a:picLocks noChangeAspect="1" noChangeArrowheads="1"/>
          </p:cNvPicPr>
          <p:nvPr/>
        </p:nvPicPr>
        <p:blipFill>
          <a:blip r:embed="rId7" cstate="email"/>
          <a:srcRect b="8151"/>
          <a:stretch>
            <a:fillRect/>
          </a:stretch>
        </p:blipFill>
        <p:spPr bwMode="auto">
          <a:xfrm>
            <a:off x="6588224" y="4077072"/>
            <a:ext cx="1656184" cy="212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Picture 10"/>
          <p:cNvPicPr>
            <a:picLocks noChangeAspect="1" noChangeArrowheads="1"/>
          </p:cNvPicPr>
          <p:nvPr/>
        </p:nvPicPr>
        <p:blipFill>
          <a:blip r:embed="rId8" cstate="email"/>
          <a:srcRect b="8151"/>
          <a:stretch>
            <a:fillRect/>
          </a:stretch>
        </p:blipFill>
        <p:spPr bwMode="auto">
          <a:xfrm>
            <a:off x="755576" y="4005064"/>
            <a:ext cx="17819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0" name="Picture 16"/>
          <p:cNvPicPr>
            <a:picLocks noChangeAspect="1" noChangeArrowheads="1"/>
          </p:cNvPicPr>
          <p:nvPr/>
        </p:nvPicPr>
        <p:blipFill>
          <a:blip r:embed="rId9" cstate="email"/>
          <a:srcRect b="6476"/>
          <a:stretch>
            <a:fillRect/>
          </a:stretch>
        </p:blipFill>
        <p:spPr bwMode="auto">
          <a:xfrm>
            <a:off x="4860032" y="4077072"/>
            <a:ext cx="1440160" cy="212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3" name="Picture 19"/>
          <p:cNvPicPr>
            <a:picLocks noChangeAspect="1" noChangeArrowheads="1"/>
          </p:cNvPicPr>
          <p:nvPr/>
        </p:nvPicPr>
        <p:blipFill>
          <a:blip r:embed="rId10" cstate="email"/>
          <a:srcRect b="5971"/>
          <a:stretch>
            <a:fillRect/>
          </a:stretch>
        </p:blipFill>
        <p:spPr bwMode="auto">
          <a:xfrm>
            <a:off x="7236296" y="1484784"/>
            <a:ext cx="1368152" cy="20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11560" y="260648"/>
            <a:ext cx="7992888" cy="714375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11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КНИГИ  О  ВЕЛИКОЙ  </a:t>
            </a:r>
            <a:r>
              <a:rPr lang="ru-RU" sz="2400" b="1" dirty="0" smtClean="0">
                <a:solidFill>
                  <a:srgbClr val="C00000"/>
                </a:solidFill>
              </a:rPr>
              <a:t>ОТЕЧЕСТВЕННОЙ ВОЙНЕ и ПИОНЕРАХ_ГЕРОЯХ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827584" y="961563"/>
            <a:ext cx="74168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Время стремительно идет вперед.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Стала историей Великая Отечественная война. С каждым годом день Победы становится все более грустным праздником. Уходят ветераны Великой Отечественной войны. И приходится с печалью признавать, что с ними и память о войне. Война 1941-1945 гг. была самой жестокой, самой кровопролитной войной, которое только знало человечество.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27584" y="3789040"/>
            <a:ext cx="33123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У наших побед нет срока давности, на них воспитывались, и будут воспитываться новые поколения русских бойцов, которым откроется возможность вписать свои страницы в военную историю Отчизны.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60648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996952"/>
            <a:ext cx="4554412" cy="33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4067944" y="5013176"/>
            <a:ext cx="424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Мечту пронесите через года</a:t>
            </a:r>
            <a:b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жизнью наполните!</a:t>
            </a:r>
            <a:b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о тех, кто уже не придет никогда, -</a:t>
            </a:r>
            <a:b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Заклинаю, - помните!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Помните!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Через века, через года – 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Помните!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О тех, кто уже не придет никогда, -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Помните!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13285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Не плачьте!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В горле сдержите стоны,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Горькие стоны.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Памяти павших будьте достойны!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429000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ea typeface="Calibri" pitchFamily="34" charset="0"/>
              </a:rPr>
              <a:t> 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Встречайте трепетную весну,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Люди Земли.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Убейте войну,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Прокляните войну,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Люди Земли!</a:t>
            </a:r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Инна\Desktop\конкурсы\пионеры-герои\Знаем! Помним! Гордимся!\366403-5c52435bfd94679f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040" y="4053427"/>
            <a:ext cx="2151768" cy="2183885"/>
          </a:xfrm>
          <a:prstGeom prst="rect">
            <a:avLst/>
          </a:prstGeom>
          <a:noFill/>
        </p:spPr>
      </p:pic>
      <p:pic>
        <p:nvPicPr>
          <p:cNvPr id="9" name="Picture 4" descr="C:\Users\Инна\Desktop\конкурсы\пионеры-герои\Знаем! Помним! Гордимся!\363215-b8b64a91b4aff3f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30697"/>
            <a:ext cx="3250801" cy="25102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60648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 – нет России другой.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её тишину и покой,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Это небо и солнце, этот хлеб на столе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И родное оконце в позабытом селе…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Россию, без неё нам не жить.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её, чтобы вечно ей быть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Нашей правдой и силой, 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Всею нашей судьбой.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 – нет России другой!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B89A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Browallia New" pitchFamily="34" charset="-34"/>
            </a:endParaRPr>
          </a:p>
        </p:txBody>
      </p:sp>
      <p:pic>
        <p:nvPicPr>
          <p:cNvPr id="5" name="Моя Рос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59632" y="1340768"/>
            <a:ext cx="67687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7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 полка... Голодных и промерзших, их привозили в штабные землянки. Командиры и солдаты кормили их горячей похлебкой и часами терпеливо убеждали вернуться домой. Чаще всего мальчишки молчали. Их все-таки отправляли. Но через неделю-другую они снова появлялись в соседнем подразделении. Многим из них некуда было вернуться — война отняла у них дом, родных. И суровые командиры сами или по настоянию бывалых солдат сдавались, нарушая инструкции.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5157192"/>
            <a:ext cx="5899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s1.mm.bing.net/th?id=H.4925873121853660&amp;pid=1.7&amp;w=204&amp;h=146&amp;c=7&amp;rs=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149080"/>
            <a:ext cx="3096344" cy="22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900113" y="4221163"/>
            <a:ext cx="74882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         В благодарной памяти народа навсегда останутся славные боевые дела юных героев. </a:t>
            </a:r>
          </a:p>
          <a:p>
            <a:r>
              <a:rPr lang="ru-RU" dirty="0"/>
              <a:t>          Тех, кто мужественно дрался с лютым врагом на полях фронтовых сражений, в партизанских отрядах и в условиях подполья. </a:t>
            </a:r>
          </a:p>
          <a:p>
            <a:r>
              <a:rPr lang="ru-RU" dirty="0"/>
              <a:t>          Тех, кто внес свой вклад в грядущую победу и кому сегодняшние сверстники обязаны счастливой мирной жизнью.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04664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476375" y="1268413"/>
            <a:ext cx="64801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Они заслужили право на все. </a:t>
            </a: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Кроме забвения. </a:t>
            </a:r>
          </a:p>
          <a:p>
            <a:pPr algn="just" eaLnBrk="0" hangingPunct="0"/>
            <a:endParaRPr lang="ru-RU" sz="2400" b="1" dirty="0">
              <a:solidFill>
                <a:srgbClr val="FF0000"/>
              </a:solidFill>
            </a:endParaRP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Представить бы их всех посмертно к ордену,</a:t>
            </a: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тех, что сказали твердо как один: </a:t>
            </a: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Мы можем жизнь отдать за нашу Родину,</a:t>
            </a: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- а Родину за жизнь не отдадим!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79613" y="188913"/>
            <a:ext cx="518477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Цифры и факты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4162"/>
            <a:ext cx="7992888" cy="4525963"/>
          </a:xfrm>
        </p:spPr>
        <p:txBody>
          <a:bodyPr>
            <a:normAutofit fontScale="55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За боевые заслуги в годы Великой Отечественной войны десятки тысяч детей и пионеров были награждены орденами и медалями.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пионеров-героев были удостоены звания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Героя Советского Союза: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Лёня Голиков, Марат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Валя Котик, Зина Портнова.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Ленина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были удостоены —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Толя Шумов, Витя Коробков, Володя Казначеев;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Красного Знамени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Дубинин, Юлий Кантемиров, Андрей Макарихин, Кравчук Костя;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Отечественной войны 1-й степени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 Клыпа, Валерий Волков, Саша Ковалёв;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Красной звезды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Саморуха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Шура Ефремов, Ваня Андрианов, Витя Коваленко, Лёня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Анкинович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Сотни пионеров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награждены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«Партизану Великой Отечественной войны»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15 000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—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Ленинграда»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20 000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пионеров —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Москвы»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196975"/>
            <a:ext cx="9112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196975"/>
            <a:ext cx="10080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1196975"/>
            <a:ext cx="1079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268413"/>
            <a:ext cx="9366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49" y="1196975"/>
            <a:ext cx="1048003" cy="187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7524750" y="3141663"/>
            <a:ext cx="12239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«Партизану Отечественной Войны </a:t>
            </a:r>
          </a:p>
          <a:p>
            <a:pPr algn="ctr"/>
            <a:r>
              <a:rPr lang="ru-RU" sz="1200" dirty="0"/>
              <a:t>2 степени»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4067175" y="3213100"/>
            <a:ext cx="1081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</a:t>
            </a:r>
          </a:p>
          <a:p>
            <a:pPr algn="ctr"/>
            <a:r>
              <a:rPr lang="ru-RU" sz="1200" dirty="0"/>
              <a:t>«За отвагу»</a:t>
            </a:r>
          </a:p>
        </p:txBody>
      </p:sp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365104"/>
            <a:ext cx="12969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2210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196974"/>
            <a:ext cx="1101725" cy="2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196975"/>
            <a:ext cx="942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Box 20"/>
          <p:cNvSpPr txBox="1">
            <a:spLocks noChangeArrowheads="1"/>
          </p:cNvSpPr>
          <p:nvPr/>
        </p:nvSpPr>
        <p:spPr bwMode="auto">
          <a:xfrm>
            <a:off x="2700338" y="3141663"/>
            <a:ext cx="1376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Боевого </a:t>
            </a:r>
          </a:p>
          <a:p>
            <a:pPr algn="ctr"/>
            <a:r>
              <a:rPr lang="ru-RU" sz="1200" dirty="0"/>
              <a:t>Красного знамени</a:t>
            </a:r>
          </a:p>
        </p:txBody>
      </p:sp>
      <p:pic>
        <p:nvPicPr>
          <p:cNvPr id="21518" name="Picture 1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149080"/>
            <a:ext cx="15843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59632" y="548680"/>
            <a:ext cx="70762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Награды Великой Отечественной Войны</a:t>
            </a:r>
          </a:p>
        </p:txBody>
      </p:sp>
      <p:sp>
        <p:nvSpPr>
          <p:cNvPr id="21520" name="TextBox 11"/>
          <p:cNvSpPr txBox="1">
            <a:spLocks noChangeArrowheads="1"/>
          </p:cNvSpPr>
          <p:nvPr/>
        </p:nvSpPr>
        <p:spPr bwMode="auto">
          <a:xfrm>
            <a:off x="6300192" y="3212976"/>
            <a:ext cx="12239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«Партизану Отечественной Войны </a:t>
            </a:r>
          </a:p>
          <a:p>
            <a:pPr algn="ctr"/>
            <a:r>
              <a:rPr lang="ru-RU" sz="1200" dirty="0"/>
              <a:t>1 степени»</a:t>
            </a:r>
          </a:p>
        </p:txBody>
      </p:sp>
      <p:sp>
        <p:nvSpPr>
          <p:cNvPr id="21521" name="TextBox 20"/>
          <p:cNvSpPr txBox="1">
            <a:spLocks noChangeArrowheads="1"/>
          </p:cNvSpPr>
          <p:nvPr/>
        </p:nvSpPr>
        <p:spPr bwMode="auto">
          <a:xfrm>
            <a:off x="1907704" y="3140968"/>
            <a:ext cx="671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</a:t>
            </a:r>
          </a:p>
          <a:p>
            <a:pPr algn="ctr"/>
            <a:r>
              <a:rPr lang="ru-RU" sz="1200" dirty="0"/>
              <a:t>Ленина</a:t>
            </a:r>
          </a:p>
        </p:txBody>
      </p:sp>
      <p:sp>
        <p:nvSpPr>
          <p:cNvPr id="21522" name="TextBox 20"/>
          <p:cNvSpPr txBox="1">
            <a:spLocks noChangeArrowheads="1"/>
          </p:cNvSpPr>
          <p:nvPr/>
        </p:nvSpPr>
        <p:spPr bwMode="auto">
          <a:xfrm>
            <a:off x="2987824" y="5805264"/>
            <a:ext cx="122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</a:t>
            </a:r>
          </a:p>
          <a:p>
            <a:pPr algn="ctr"/>
            <a:r>
              <a:rPr lang="ru-RU" sz="1200" dirty="0"/>
              <a:t>Красной звезды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3212976"/>
            <a:ext cx="998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Звезда героя</a:t>
            </a:r>
            <a:endParaRPr lang="ru-RU" sz="1200" dirty="0"/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4355976" y="5589240"/>
            <a:ext cx="1343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</a:t>
            </a:r>
          </a:p>
          <a:p>
            <a:pPr algn="ctr"/>
            <a:r>
              <a:rPr lang="ru-RU" sz="1200" dirty="0" smtClean="0"/>
              <a:t>Отечественной</a:t>
            </a:r>
          </a:p>
          <a:p>
            <a:pPr algn="ctr"/>
            <a:r>
              <a:rPr lang="ru-RU" sz="1200" dirty="0" smtClean="0"/>
              <a:t>Войны 1 степени</a:t>
            </a:r>
            <a:endParaRPr lang="ru-RU" sz="1200" dirty="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5148064" y="3284984"/>
            <a:ext cx="1081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</a:t>
            </a:r>
          </a:p>
          <a:p>
            <a:pPr algn="ctr"/>
            <a:r>
              <a:rPr lang="ru-RU" sz="1200" dirty="0"/>
              <a:t>«За </a:t>
            </a:r>
            <a:r>
              <a:rPr lang="ru-RU" sz="1200" dirty="0" smtClean="0"/>
              <a:t>боевые заслуги»</a:t>
            </a:r>
            <a:endParaRPr lang="ru-RU" sz="1200" dirty="0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084168" y="5661248"/>
            <a:ext cx="1305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</a:t>
            </a:r>
          </a:p>
          <a:p>
            <a:pPr algn="ctr"/>
            <a:r>
              <a:rPr lang="ru-RU" sz="1200" dirty="0" smtClean="0"/>
              <a:t>Отечественной</a:t>
            </a:r>
          </a:p>
          <a:p>
            <a:pPr algn="ctr"/>
            <a:r>
              <a:rPr lang="ru-RU" sz="1200" dirty="0" smtClean="0"/>
              <a:t>Войны 2 степени</a:t>
            </a:r>
            <a:endParaRPr lang="ru-RU" sz="1200" dirty="0"/>
          </a:p>
        </p:txBody>
      </p:sp>
      <p:pic>
        <p:nvPicPr>
          <p:cNvPr id="23" name="Рисунок 22"/>
          <p:cNvPicPr/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717032"/>
            <a:ext cx="12241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1043608" y="5661248"/>
            <a:ext cx="1081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</a:t>
            </a:r>
          </a:p>
          <a:p>
            <a:pPr algn="ctr"/>
            <a:r>
              <a:rPr lang="ru-RU" sz="1200" dirty="0"/>
              <a:t>«За </a:t>
            </a:r>
            <a:r>
              <a:rPr lang="ru-RU" sz="1200" dirty="0" smtClean="0"/>
              <a:t>оборону Ленинграда»</a:t>
            </a:r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3473</TotalTime>
  <Words>3623</Words>
  <Application>Microsoft Office PowerPoint</Application>
  <PresentationFormat>Экран (4:3)</PresentationFormat>
  <Paragraphs>360</Paragraphs>
  <Slides>55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Цифры и факты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</cp:lastModifiedBy>
  <cp:revision>414</cp:revision>
  <dcterms:created xsi:type="dcterms:W3CDTF">2013-03-16T20:41:41Z</dcterms:created>
  <dcterms:modified xsi:type="dcterms:W3CDTF">2015-04-14T16:35:17Z</dcterms:modified>
</cp:coreProperties>
</file>